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95" r:id="rId1"/>
  </p:sldMasterIdLst>
  <p:notesMasterIdLst>
    <p:notesMasterId r:id="rId35"/>
  </p:notesMasterIdLst>
  <p:sldIdLst>
    <p:sldId id="256" r:id="rId2"/>
    <p:sldId id="257" r:id="rId3"/>
    <p:sldId id="259" r:id="rId4"/>
    <p:sldId id="287" r:id="rId5"/>
    <p:sldId id="288" r:id="rId6"/>
    <p:sldId id="261" r:id="rId7"/>
    <p:sldId id="263" r:id="rId8"/>
    <p:sldId id="291" r:id="rId9"/>
    <p:sldId id="264" r:id="rId10"/>
    <p:sldId id="290" r:id="rId11"/>
    <p:sldId id="292" r:id="rId12"/>
    <p:sldId id="293" r:id="rId13"/>
    <p:sldId id="294" r:id="rId14"/>
    <p:sldId id="295" r:id="rId15"/>
    <p:sldId id="296" r:id="rId16"/>
    <p:sldId id="297" r:id="rId17"/>
    <p:sldId id="266" r:id="rId18"/>
    <p:sldId id="298" r:id="rId19"/>
    <p:sldId id="299" r:id="rId20"/>
    <p:sldId id="300" r:id="rId21"/>
    <p:sldId id="301" r:id="rId22"/>
    <p:sldId id="302" r:id="rId23"/>
    <p:sldId id="268" r:id="rId24"/>
    <p:sldId id="270" r:id="rId25"/>
    <p:sldId id="272" r:id="rId26"/>
    <p:sldId id="306" r:id="rId27"/>
    <p:sldId id="274" r:id="rId28"/>
    <p:sldId id="276" r:id="rId29"/>
    <p:sldId id="307" r:id="rId30"/>
    <p:sldId id="279" r:id="rId31"/>
    <p:sldId id="281" r:id="rId32"/>
    <p:sldId id="308" r:id="rId33"/>
    <p:sldId id="284" r:id="rId3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6A90"/>
    <a:srgbClr val="333364"/>
    <a:srgbClr val="F1956B"/>
    <a:srgbClr val="E86025"/>
    <a:srgbClr val="FF3300"/>
    <a:srgbClr val="333399"/>
    <a:srgbClr val="3333CC"/>
    <a:srgbClr val="C0C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86" autoAdjust="0"/>
    <p:restoredTop sz="96853" autoAdjust="0"/>
  </p:normalViewPr>
  <p:slideViewPr>
    <p:cSldViewPr>
      <p:cViewPr varScale="1">
        <p:scale>
          <a:sx n="70" d="100"/>
          <a:sy n="70" d="100"/>
        </p:scale>
        <p:origin x="-1398" y="-9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3993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727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3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3993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ECDBB6A1-979C-4133-8E16-5E2C65C43834}" type="slidenum">
              <a:rPr lang="en-US"/>
              <a:pPr>
                <a:defRPr/>
              </a:pPr>
              <a:t>‹#›</a:t>
            </a:fld>
            <a:endParaRPr lang="en-US" dirty="0"/>
          </a:p>
        </p:txBody>
      </p:sp>
    </p:spTree>
    <p:extLst>
      <p:ext uri="{BB962C8B-B14F-4D97-AF65-F5344CB8AC3E}">
        <p14:creationId xmlns:p14="http://schemas.microsoft.com/office/powerpoint/2010/main" val="35441562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95AB6DB-691F-4E6A-AB7D-95BD85494861}" type="slidenum">
              <a:rPr lang="en-US" altLang="en-US" sz="1200" smtClean="0">
                <a:latin typeface="Arial" charset="0"/>
              </a:rPr>
              <a:pPr eaLnBrk="1" hangingPunct="1"/>
              <a:t>1</a:t>
            </a:fld>
            <a:endParaRPr lang="en-US" altLang="en-US" sz="1200" smtClean="0">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844A166-62E0-46A3-91B8-3F3B7B564EFB}" type="slidenum">
              <a:rPr lang="en-US" altLang="en-US" sz="1200" smtClean="0">
                <a:latin typeface="Arial" charset="0"/>
              </a:rPr>
              <a:pPr eaLnBrk="1" hangingPunct="1"/>
              <a:t>10</a:t>
            </a:fld>
            <a:endParaRPr lang="en-US" altLang="en-US" sz="1200" smtClean="0">
              <a:latin typeface="Arial"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E02B3CB-9A70-44A0-9D8E-2236388D08C0}" type="slidenum">
              <a:rPr lang="en-US" altLang="en-US" sz="1200" smtClean="0">
                <a:latin typeface="Arial" charset="0"/>
              </a:rPr>
              <a:pPr eaLnBrk="1" hangingPunct="1"/>
              <a:t>11</a:t>
            </a:fld>
            <a:endParaRPr lang="en-US" altLang="en-US" sz="1200" smtClean="0">
              <a:latin typeface="Arial"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E59E7EA-BE19-4481-990F-82A348BB6774}" type="slidenum">
              <a:rPr lang="en-US" altLang="en-US" sz="1200" smtClean="0">
                <a:latin typeface="Arial" charset="0"/>
              </a:rPr>
              <a:pPr eaLnBrk="1" hangingPunct="1"/>
              <a:t>12</a:t>
            </a:fld>
            <a:endParaRPr lang="en-US" altLang="en-US" sz="1200" smtClean="0">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EFB1EE4-ABC1-433D-B9C3-19295A8B2A7D}" type="slidenum">
              <a:rPr lang="en-US" altLang="en-US" sz="1200" smtClean="0">
                <a:latin typeface="Arial" charset="0"/>
              </a:rPr>
              <a:pPr eaLnBrk="1" hangingPunct="1"/>
              <a:t>13</a:t>
            </a:fld>
            <a:endParaRPr lang="en-US" altLang="en-US" sz="1200" smtClean="0">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8D09E77-F25A-4BCF-8014-0DE39119952F}" type="slidenum">
              <a:rPr lang="en-US" altLang="en-US" sz="1200" smtClean="0">
                <a:latin typeface="Arial" charset="0"/>
              </a:rPr>
              <a:pPr eaLnBrk="1" hangingPunct="1"/>
              <a:t>14</a:t>
            </a:fld>
            <a:endParaRPr lang="en-US" altLang="en-US" sz="1200" smtClean="0">
              <a:latin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DCB2023-433A-4D92-9655-884DE3BFDCA2}" type="slidenum">
              <a:rPr lang="en-US" altLang="en-US" sz="1200" smtClean="0">
                <a:latin typeface="Arial" charset="0"/>
              </a:rPr>
              <a:pPr eaLnBrk="1" hangingPunct="1"/>
              <a:t>15</a:t>
            </a:fld>
            <a:endParaRPr lang="en-US" altLang="en-US" sz="1200" smtClean="0">
              <a:latin typeface="Arial"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7D8AD11-6523-483E-81D9-1CEB30228D0A}" type="slidenum">
              <a:rPr lang="en-US" altLang="en-US" sz="1200" smtClean="0">
                <a:latin typeface="Arial" charset="0"/>
              </a:rPr>
              <a:pPr eaLnBrk="1" hangingPunct="1"/>
              <a:t>16</a:t>
            </a:fld>
            <a:endParaRPr lang="en-US" altLang="en-US" sz="1200" smtClean="0">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081AF2E-53F8-4D6D-B025-7B31370DE99B}" type="slidenum">
              <a:rPr lang="en-US" altLang="en-US" sz="1200" smtClean="0">
                <a:latin typeface="Arial" charset="0"/>
              </a:rPr>
              <a:pPr eaLnBrk="1" hangingPunct="1"/>
              <a:t>17</a:t>
            </a:fld>
            <a:endParaRPr lang="en-US" altLang="en-US" sz="1200" smtClean="0">
              <a:latin typeface="Arial"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US" altLang="en-US" sz="8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8544C08-3488-4382-90DB-37924D774067}" type="slidenum">
              <a:rPr lang="en-US" altLang="en-US" sz="1200" smtClean="0">
                <a:latin typeface="Arial" charset="0"/>
              </a:rPr>
              <a:pPr eaLnBrk="1" hangingPunct="1"/>
              <a:t>18</a:t>
            </a:fld>
            <a:endParaRPr lang="en-US" altLang="en-US" sz="1200" smtClean="0">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60E6871-9807-48EF-8751-5382D7F6B0E4}" type="slidenum">
              <a:rPr lang="en-US" altLang="en-US" sz="1200" smtClean="0">
                <a:latin typeface="Arial" charset="0"/>
              </a:rPr>
              <a:pPr eaLnBrk="1" hangingPunct="1"/>
              <a:t>19</a:t>
            </a:fld>
            <a:endParaRPr lang="en-US" altLang="en-US" sz="1200" smtClean="0">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0A18D0B-F96B-4913-9306-B78E5807260E}" type="slidenum">
              <a:rPr lang="en-US" altLang="en-US" sz="1200" smtClean="0">
                <a:latin typeface="Arial" charset="0"/>
              </a:rPr>
              <a:pPr eaLnBrk="1" hangingPunct="1"/>
              <a:t>2</a:t>
            </a:fld>
            <a:endParaRPr lang="en-US" altLang="en-US" sz="1200" smtClean="0">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1501664-38E0-49D9-AC6B-C9D8ADA98848}" type="slidenum">
              <a:rPr lang="en-US" altLang="en-US" sz="1200" smtClean="0">
                <a:latin typeface="Arial" charset="0"/>
              </a:rPr>
              <a:pPr eaLnBrk="1" hangingPunct="1"/>
              <a:t>20</a:t>
            </a:fld>
            <a:endParaRPr lang="en-US" altLang="en-US" sz="1200" smtClean="0">
              <a:latin typeface="Arial"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54A48E3-1BDA-4AA6-881A-367BA0AC7456}" type="slidenum">
              <a:rPr lang="en-US" altLang="en-US" sz="1200" smtClean="0">
                <a:latin typeface="Arial" charset="0"/>
              </a:rPr>
              <a:pPr eaLnBrk="1" hangingPunct="1"/>
              <a:t>21</a:t>
            </a:fld>
            <a:endParaRPr lang="en-US" altLang="en-US" sz="1200" smtClean="0">
              <a:latin typeface="Arial"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83E4BA4-FD8F-41B7-8BA4-174E02EAE939}" type="slidenum">
              <a:rPr lang="en-US" altLang="en-US" sz="1200" smtClean="0">
                <a:latin typeface="Arial" charset="0"/>
              </a:rPr>
              <a:pPr eaLnBrk="1" hangingPunct="1"/>
              <a:t>22</a:t>
            </a:fld>
            <a:endParaRPr lang="en-US" altLang="en-US" sz="1200" smtClean="0">
              <a:latin typeface="Arial"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37972B7-83E4-49B6-B75C-38125FA0F6BA}" type="slidenum">
              <a:rPr lang="en-US" altLang="en-US" sz="1200" smtClean="0">
                <a:latin typeface="Arial" charset="0"/>
              </a:rPr>
              <a:pPr eaLnBrk="1" hangingPunct="1"/>
              <a:t>23</a:t>
            </a:fld>
            <a:endParaRPr lang="en-US" altLang="en-US" sz="1200" smtClean="0">
              <a:latin typeface="Arial"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530E3EA-22BD-4751-BE48-515B30409E45}" type="slidenum">
              <a:rPr lang="en-US" altLang="en-US" sz="1200" smtClean="0">
                <a:latin typeface="Arial" charset="0"/>
              </a:rPr>
              <a:pPr eaLnBrk="1" hangingPunct="1"/>
              <a:t>24</a:t>
            </a:fld>
            <a:endParaRPr lang="en-US" altLang="en-US" sz="1200" smtClean="0">
              <a:latin typeface="Arial"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A50C568-2EDD-46C1-A723-FA5B30DDE7AD}" type="slidenum">
              <a:rPr lang="en-US" altLang="en-US" sz="1200" smtClean="0">
                <a:latin typeface="Arial" charset="0"/>
              </a:rPr>
              <a:pPr eaLnBrk="1" hangingPunct="1"/>
              <a:t>25</a:t>
            </a:fld>
            <a:endParaRPr lang="en-US" altLang="en-US" sz="1200" smtClean="0">
              <a:latin typeface="Arial"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55976F5-C8E0-450B-818B-DAE2F8BB8326}" type="slidenum">
              <a:rPr lang="en-US" altLang="en-US" sz="1200" smtClean="0">
                <a:latin typeface="Arial" charset="0"/>
              </a:rPr>
              <a:pPr eaLnBrk="1" hangingPunct="1"/>
              <a:t>26</a:t>
            </a:fld>
            <a:endParaRPr lang="en-US" altLang="en-US" sz="1200" smtClean="0">
              <a:latin typeface="Arial"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4DB6F5A-2D76-47A1-B8B6-959EB889C190}" type="slidenum">
              <a:rPr lang="en-US" altLang="en-US" sz="1200" smtClean="0">
                <a:latin typeface="Arial" charset="0"/>
              </a:rPr>
              <a:pPr eaLnBrk="1" hangingPunct="1"/>
              <a:t>27</a:t>
            </a:fld>
            <a:endParaRPr lang="en-US" altLang="en-US" sz="1200" smtClean="0">
              <a:latin typeface="Arial"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a:p>
            <a:pPr eaLnBrk="1" hangingPunct="1"/>
            <a:endParaRPr lang="en-US" altLang="en-US" smtClean="0"/>
          </a:p>
          <a:p>
            <a:pPr eaLnBrk="1" hangingPunct="1"/>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39D40F4-4E23-4C7A-8203-E8FFE82B25FF}" type="slidenum">
              <a:rPr lang="en-US" altLang="en-US" sz="1200" smtClean="0">
                <a:latin typeface="Arial" charset="0"/>
              </a:rPr>
              <a:pPr eaLnBrk="1" hangingPunct="1"/>
              <a:t>28</a:t>
            </a:fld>
            <a:endParaRPr lang="en-US" altLang="en-US" sz="1200" smtClean="0">
              <a:latin typeface="Arial"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AA14086-5218-427F-A464-F64C1782C0CA}" type="slidenum">
              <a:rPr lang="en-US" altLang="en-US" sz="1200" smtClean="0">
                <a:latin typeface="Arial" charset="0"/>
              </a:rPr>
              <a:pPr eaLnBrk="1" hangingPunct="1"/>
              <a:t>29</a:t>
            </a:fld>
            <a:endParaRPr lang="en-US" altLang="en-US" sz="1200" smtClean="0">
              <a:latin typeface="Arial"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CECEA02-1D20-49A9-9A8F-CC7CDDC53D71}" type="slidenum">
              <a:rPr lang="en-US" altLang="en-US" sz="1200" smtClean="0">
                <a:latin typeface="Arial" charset="0"/>
              </a:rPr>
              <a:pPr eaLnBrk="1" hangingPunct="1"/>
              <a:t>3</a:t>
            </a:fld>
            <a:endParaRPr lang="en-US" altLang="en-US" sz="1200" smtClean="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0E2F3EB-2A63-40AD-9B6E-A772A70DA12D}" type="slidenum">
              <a:rPr lang="en-US" altLang="en-US" sz="1200" smtClean="0">
                <a:latin typeface="Arial" charset="0"/>
              </a:rPr>
              <a:pPr eaLnBrk="1" hangingPunct="1"/>
              <a:t>30</a:t>
            </a:fld>
            <a:endParaRPr lang="en-US" altLang="en-US" sz="1200" smtClean="0">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184B5ED-A687-470E-AAD6-AEE6D52FDA7F}" type="slidenum">
              <a:rPr lang="en-US" altLang="en-US" sz="1200" smtClean="0">
                <a:latin typeface="Arial" charset="0"/>
              </a:rPr>
              <a:pPr eaLnBrk="1" hangingPunct="1"/>
              <a:t>31</a:t>
            </a:fld>
            <a:endParaRPr lang="en-US" altLang="en-US" sz="1200" smtClean="0">
              <a:latin typeface="Arial"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D6E6EDF-238D-4A32-84FE-BCA934C3A8EE}" type="slidenum">
              <a:rPr lang="en-US" altLang="en-US" sz="1200" smtClean="0">
                <a:latin typeface="Arial" charset="0"/>
              </a:rPr>
              <a:pPr eaLnBrk="1" hangingPunct="1"/>
              <a:t>32</a:t>
            </a:fld>
            <a:endParaRPr lang="en-US" altLang="en-US" sz="1200" smtClean="0">
              <a:latin typeface="Arial" charset="0"/>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a:p>
            <a:pPr eaLnBrk="1" hangingPunct="1"/>
            <a:endParaRPr lang="en-US" altLang="en-US" smtClean="0"/>
          </a:p>
          <a:p>
            <a:pPr eaLnBrk="1" hangingPunct="1"/>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BA57C9A-63B6-411D-B97B-4C1DFB48BC58}" type="slidenum">
              <a:rPr lang="en-US" altLang="en-US" sz="1200" smtClean="0">
                <a:latin typeface="Arial" charset="0"/>
              </a:rPr>
              <a:pPr eaLnBrk="1" hangingPunct="1"/>
              <a:t>33</a:t>
            </a:fld>
            <a:endParaRPr lang="en-US" altLang="en-US" sz="1200" smtClean="0">
              <a:latin typeface="Arial" charset="0"/>
            </a:endParaRPr>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D08EBEE-78B6-4887-93EC-8A05944725CB}" type="slidenum">
              <a:rPr lang="en-US" altLang="en-US" sz="1200" smtClean="0">
                <a:latin typeface="Arial" charset="0"/>
              </a:rPr>
              <a:pPr eaLnBrk="1" hangingPunct="1"/>
              <a:t>4</a:t>
            </a:fld>
            <a:endParaRPr lang="en-US" altLang="en-US" sz="1200" smtClean="0">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2D08819-1E24-4D29-89F3-720736A7FEF3}" type="slidenum">
              <a:rPr lang="en-US" altLang="en-US" sz="1200" smtClean="0">
                <a:latin typeface="Arial" charset="0"/>
              </a:rPr>
              <a:pPr eaLnBrk="1" hangingPunct="1"/>
              <a:t>5</a:t>
            </a:fld>
            <a:endParaRPr lang="en-US" altLang="en-US" sz="1200"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D2E207F-67B2-4F43-BE45-0FBA010486D3}" type="slidenum">
              <a:rPr lang="en-US" altLang="en-US" sz="1200" smtClean="0">
                <a:latin typeface="Arial" charset="0"/>
              </a:rPr>
              <a:pPr eaLnBrk="1" hangingPunct="1"/>
              <a:t>6</a:t>
            </a:fld>
            <a:endParaRPr lang="en-US" altLang="en-US" sz="1200" smtClean="0">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2F688AD-8782-4DA8-A60A-3C21D6C51328}" type="slidenum">
              <a:rPr lang="en-US" altLang="en-US" sz="1200" smtClean="0">
                <a:latin typeface="Arial" charset="0"/>
              </a:rPr>
              <a:pPr eaLnBrk="1" hangingPunct="1"/>
              <a:t>7</a:t>
            </a:fld>
            <a:endParaRPr lang="en-US" altLang="en-US" sz="1200"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US" altLang="en-US" sz="900" smtClean="0"/>
          </a:p>
          <a:p>
            <a:pPr eaLnBrk="1" hangingPunct="1">
              <a:lnSpc>
                <a:spcPct val="80000"/>
              </a:lnSpc>
            </a:pPr>
            <a:endParaRPr lang="en-US" altLang="en-US" sz="9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9895572-CBA9-47F7-A956-25B566B43155}" type="slidenum">
              <a:rPr lang="en-US" altLang="en-US" sz="1200" smtClean="0">
                <a:latin typeface="Arial" charset="0"/>
              </a:rPr>
              <a:pPr eaLnBrk="1" hangingPunct="1"/>
              <a:t>8</a:t>
            </a:fld>
            <a:endParaRPr lang="en-US" altLang="en-US" sz="1200" smtClean="0">
              <a:latin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8C003A1-9301-4D5A-BDB8-30DFE0222310}" type="slidenum">
              <a:rPr lang="en-US" altLang="en-US" sz="1200" smtClean="0">
                <a:latin typeface="Arial" charset="0"/>
              </a:rPr>
              <a:pPr eaLnBrk="1" hangingPunct="1"/>
              <a:t>9</a:t>
            </a:fld>
            <a:endParaRPr lang="en-US" altLang="en-US" sz="1200" smtClean="0">
              <a:latin typeface="Arial"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smtClean="0"/>
              <a:t/>
            </a:r>
            <a:br>
              <a:rPr lang="en-US" altLang="en-US" smtClean="0"/>
            </a:br>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7"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smtClean="0"/>
              <a:t>Click to edit Master title style</a:t>
            </a:r>
            <a:endParaRPr lang="en-US" noProof="0" dirty="0" smtClean="0"/>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smtClean="0"/>
              <a:t>Click to edit Master subtitle style</a:t>
            </a:r>
            <a:endParaRPr lang="en-US" noProof="0" dirty="0" smtClean="0"/>
          </a:p>
        </p:txBody>
      </p:sp>
      <p:sp>
        <p:nvSpPr>
          <p:cNvPr id="184"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696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010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6823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326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818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860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45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533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00584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732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825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074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495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40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9725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717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079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58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50948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40147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2B05B68A-81BF-4A1E-8DDC-4FE25F9F83DF}" type="slidenum">
              <a:rPr lang="en-US" smtClean="0"/>
              <a:pPr>
                <a:defRPr/>
              </a:pPr>
              <a:t>‹#›</a:t>
            </a:fld>
            <a:endParaRPr lang="en-US" dirty="0"/>
          </a:p>
        </p:txBody>
      </p:sp>
    </p:spTree>
    <p:extLst>
      <p:ext uri="{BB962C8B-B14F-4D97-AF65-F5344CB8AC3E}">
        <p14:creationId xmlns:p14="http://schemas.microsoft.com/office/powerpoint/2010/main" val="36866214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79C6AAAA-5085-4823-BA22-B6A858945CB4}" type="slidenum">
              <a:rPr lang="en-US" smtClean="0"/>
              <a:pPr>
                <a:defRPr/>
              </a:pPr>
              <a:t>‹#›</a:t>
            </a:fld>
            <a:endParaRPr lang="en-US" dirty="0"/>
          </a:p>
        </p:txBody>
      </p:sp>
    </p:spTree>
    <p:extLst>
      <p:ext uri="{BB962C8B-B14F-4D97-AF65-F5344CB8AC3E}">
        <p14:creationId xmlns:p14="http://schemas.microsoft.com/office/powerpoint/2010/main" val="6409458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0602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76400"/>
            <a:ext cx="4038600" cy="4525963"/>
          </a:xfrm>
        </p:spPr>
        <p:txBody>
          <a:bodyPr/>
          <a:lstStyle/>
          <a:p>
            <a:pPr lvl="0"/>
            <a:endParaRPr lang="en-US" noProof="0" dirty="0" smtClean="0"/>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FF925848-223B-4989-8A80-37644ECC78CF}" type="slidenum">
              <a:rPr lang="en-US"/>
              <a:pPr>
                <a:defRPr/>
              </a:pPr>
              <a:t>‹#›</a:t>
            </a:fld>
            <a:endParaRPr lang="en-US" dirty="0"/>
          </a:p>
        </p:txBody>
      </p:sp>
    </p:spTree>
    <p:extLst>
      <p:ext uri="{BB962C8B-B14F-4D97-AF65-F5344CB8AC3E}">
        <p14:creationId xmlns:p14="http://schemas.microsoft.com/office/powerpoint/2010/main" val="136165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D5486E8B-B604-43A2-8125-363E6120A746}" type="slidenum">
              <a:rPr lang="en-US" altLang="en-US"/>
              <a:pPr>
                <a:defRPr/>
              </a:pPr>
              <a:t>‹#›</a:t>
            </a:fld>
            <a:endParaRPr lang="en-US" altLang="en-US"/>
          </a:p>
        </p:txBody>
      </p:sp>
    </p:spTree>
    <p:extLst>
      <p:ext uri="{BB962C8B-B14F-4D97-AF65-F5344CB8AC3E}">
        <p14:creationId xmlns:p14="http://schemas.microsoft.com/office/powerpoint/2010/main" val="109207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smtClean="0"/>
              <a:t>Click to edit Master title style</a:t>
            </a:r>
            <a:endParaRPr lang="en-US" dirty="0"/>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4996" r:id="rId1"/>
    <p:sldLayoutId id="2147484997" r:id="rId2"/>
    <p:sldLayoutId id="2147484998" r:id="rId3"/>
    <p:sldLayoutId id="2147484999" r:id="rId4"/>
    <p:sldLayoutId id="2147485000" r:id="rId5"/>
    <p:sldLayoutId id="2147485001" r:id="rId6"/>
    <p:sldLayoutId id="2147485002" r:id="rId7"/>
    <p:sldLayoutId id="2147485003" r:id="rId8"/>
    <p:sldLayoutId id="2147485004" r:id="rId9"/>
    <p:sldLayoutId id="2147485005" r:id="rId10"/>
    <p:sldLayoutId id="2147485006" r:id="rId11"/>
    <p:sldLayoutId id="2147485007" r:id="rId12"/>
    <p:sldLayoutId id="2147485008" r:id="rId13"/>
    <p:sldLayoutId id="2147485009" r:id="rId14"/>
    <p:sldLayoutId id="2147485010" r:id="rId15"/>
    <p:sldLayoutId id="2147485011" r:id="rId16"/>
    <p:sldLayoutId id="2147485012" r:id="rId17"/>
    <p:sldLayoutId id="2147485013" r:id="rId18"/>
    <p:sldLayoutId id="2147485014" r:id="rId19"/>
    <p:sldLayoutId id="2147485015" r:id="rId20"/>
    <p:sldLayoutId id="2147485016" r:id="rId21"/>
    <p:sldLayoutId id="2147485017" r:id="rId22"/>
    <p:sldLayoutId id="2147485018" r:id="rId23"/>
    <p:sldLayoutId id="2147485019" r:id="rId24"/>
    <p:sldLayoutId id="2147485020" r:id="rId25"/>
    <p:sldLayoutId id="2147485021" r:id="rId26"/>
    <p:sldLayoutId id="2147485022" r:id="rId27"/>
    <p:sldLayoutId id="2147485023" r:id="rId28"/>
    <p:sldLayoutId id="2147485024" r:id="rId29"/>
    <p:sldLayoutId id="2147485025" r:id="rId30"/>
    <p:sldLayoutId id="2147485026" r:id="rId31"/>
    <p:sldLayoutId id="2147485027" r:id="rId32"/>
    <p:sldLayoutId id="2147485028" r:id="rId33"/>
    <p:sldLayoutId id="2147485029" r:id="rId34"/>
    <p:sldLayoutId id="2147485030" r:id="rId3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ts val="18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ts val="18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ts val="18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ts val="18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ts val="18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ctrTitle" sz="quarter"/>
          </p:nvPr>
        </p:nvSpPr>
        <p:spPr/>
        <p:txBody>
          <a:bodyPr/>
          <a:lstStyle/>
          <a:p>
            <a:pPr eaLnBrk="1" hangingPunct="1">
              <a:defRPr/>
            </a:pPr>
            <a:r>
              <a:rPr lang="en-US" dirty="0" smtClean="0"/>
              <a:t>Reports</a:t>
            </a:r>
            <a:endParaRPr lang="en-US" dirty="0" smtClean="0"/>
          </a:p>
        </p:txBody>
      </p:sp>
      <p:sp>
        <p:nvSpPr>
          <p:cNvPr id="35843" name="Rectangle 8"/>
          <p:cNvSpPr>
            <a:spLocks noGrp="1" noChangeArrowheads="1"/>
          </p:cNvSpPr>
          <p:nvPr>
            <p:ph type="subTitle" sz="quarter" idx="1"/>
          </p:nvPr>
        </p:nvSpPr>
        <p:spPr/>
        <p:txBody>
          <a:bodyPr/>
          <a:lstStyle/>
          <a:p>
            <a:pPr marR="0" eaLnBrk="1" hangingPunct="1">
              <a:spcBef>
                <a:spcPct val="50000"/>
              </a:spcBef>
            </a:pPr>
            <a:r>
              <a:rPr lang="en-US" altLang="en-US" smtClean="0"/>
              <a:t>2014</a:t>
            </a:r>
          </a:p>
          <a:p>
            <a:pPr marR="0" eaLnBrk="1" hangingPunct="1"/>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smtClean="0"/>
              <a:t>Profit and Loss by Class</a:t>
            </a:r>
          </a:p>
        </p:txBody>
      </p:sp>
      <p:sp>
        <p:nvSpPr>
          <p:cNvPr id="47107" name="Rectangle 3"/>
          <p:cNvSpPr>
            <a:spLocks noGrp="1" noChangeArrowheads="1"/>
          </p:cNvSpPr>
          <p:nvPr>
            <p:ph idx="1"/>
          </p:nvPr>
        </p:nvSpPr>
        <p:spPr>
          <a:xfrm>
            <a:off x="457200" y="1676400"/>
            <a:ext cx="3581400" cy="4525963"/>
          </a:xfrm>
        </p:spPr>
        <p:txBody>
          <a:bodyPr/>
          <a:lstStyle/>
          <a:p>
            <a:pPr eaLnBrk="1" hangingPunct="1"/>
            <a:r>
              <a:rPr lang="en-US" altLang="en-US" sz="2800" smtClean="0"/>
              <a:t>Select the </a:t>
            </a:r>
            <a:r>
              <a:rPr lang="en-US" altLang="en-US" sz="2800" b="1" smtClean="0"/>
              <a:t>Reports</a:t>
            </a:r>
            <a:r>
              <a:rPr lang="en-US" altLang="en-US" sz="2800" smtClean="0"/>
              <a:t> menu, select </a:t>
            </a:r>
            <a:r>
              <a:rPr lang="en-US" altLang="en-US" sz="2800" b="1" smtClean="0"/>
              <a:t>Company &amp; Financial</a:t>
            </a:r>
            <a:r>
              <a:rPr lang="en-US" altLang="en-US" sz="2800" smtClean="0"/>
              <a:t>, and then select </a:t>
            </a:r>
            <a:r>
              <a:rPr lang="en-US" altLang="en-US" sz="2800" b="1" smtClean="0"/>
              <a:t>Profit &amp; Loss by Class</a:t>
            </a:r>
            <a:endParaRPr lang="en-US" altLang="en-US" sz="2800" smtClean="0"/>
          </a:p>
          <a:p>
            <a:pPr eaLnBrk="1" hangingPunct="1"/>
            <a:r>
              <a:rPr lang="en-US" altLang="en-US" sz="2800" smtClean="0"/>
              <a:t>Totals for each Class are displayed in a separate column </a:t>
            </a:r>
          </a:p>
        </p:txBody>
      </p:sp>
      <p:pic>
        <p:nvPicPr>
          <p:cNvPr id="5" name="Picture 4" descr="C:\Users\ELLENO~1\AppData\Local\Temp\SNAGHTML2cdfbba.PNG"/>
          <p:cNvPicPr/>
          <p:nvPr/>
        </p:nvPicPr>
        <p:blipFill>
          <a:blip r:embed="rId3" cstate="print"/>
          <a:srcRect/>
          <a:stretch>
            <a:fillRect/>
          </a:stretch>
        </p:blipFill>
        <p:spPr bwMode="auto">
          <a:xfrm>
            <a:off x="4114800" y="1828800"/>
            <a:ext cx="4643539"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dirty="0" smtClean="0"/>
              <a:t>Profit and Loss By Job</a:t>
            </a:r>
          </a:p>
        </p:txBody>
      </p:sp>
      <p:sp>
        <p:nvSpPr>
          <p:cNvPr id="48131" name="Rectangle 3"/>
          <p:cNvSpPr>
            <a:spLocks noGrp="1" noChangeArrowheads="1"/>
          </p:cNvSpPr>
          <p:nvPr>
            <p:ph idx="1"/>
          </p:nvPr>
        </p:nvSpPr>
        <p:spPr>
          <a:xfrm>
            <a:off x="457200" y="1676400"/>
            <a:ext cx="3429000" cy="4525963"/>
          </a:xfrm>
        </p:spPr>
        <p:txBody>
          <a:bodyPr/>
          <a:lstStyle/>
          <a:p>
            <a:pPr eaLnBrk="1" hangingPunct="1">
              <a:lnSpc>
                <a:spcPct val="90000"/>
              </a:lnSpc>
            </a:pPr>
            <a:r>
              <a:rPr lang="en-US" altLang="en-US" sz="2400" smtClean="0"/>
              <a:t>Divides Profit &amp; Loss report into </a:t>
            </a:r>
            <a:r>
              <a:rPr lang="en-US" altLang="en-US" sz="2400" b="1" smtClean="0"/>
              <a:t>Customers</a:t>
            </a:r>
            <a:r>
              <a:rPr lang="en-US" altLang="en-US" sz="2400" smtClean="0"/>
              <a:t> or </a:t>
            </a:r>
            <a:r>
              <a:rPr lang="en-US" altLang="en-US" sz="2400" b="1" smtClean="0"/>
              <a:t>Jobs</a:t>
            </a:r>
            <a:r>
              <a:rPr lang="en-US" altLang="en-US" sz="2400" smtClean="0"/>
              <a:t>, also called the Job Cost report</a:t>
            </a:r>
          </a:p>
          <a:p>
            <a:pPr eaLnBrk="1" hangingPunct="1">
              <a:lnSpc>
                <a:spcPct val="90000"/>
              </a:lnSpc>
            </a:pPr>
            <a:r>
              <a:rPr lang="en-US" altLang="en-US" sz="2400" smtClean="0"/>
              <a:t>Allows you to see your profitability for each customer or job and spot pricing problems, as well as costs that are out of the ordinary</a:t>
            </a:r>
          </a:p>
        </p:txBody>
      </p:sp>
      <p:pic>
        <p:nvPicPr>
          <p:cNvPr id="5" name="Picture 4" descr="C:\Users\ELLENO~1\AppData\Local\Temp\SNAGHTML2d7385d.PNG"/>
          <p:cNvPicPr/>
          <p:nvPr/>
        </p:nvPicPr>
        <p:blipFill>
          <a:blip r:embed="rId3" cstate="print"/>
          <a:srcRect/>
          <a:stretch>
            <a:fillRect/>
          </a:stretch>
        </p:blipFill>
        <p:spPr bwMode="auto">
          <a:xfrm>
            <a:off x="3886200" y="1981200"/>
            <a:ext cx="4876800" cy="3046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dirty="0" smtClean="0"/>
              <a:t>Balance Sheet</a:t>
            </a:r>
          </a:p>
        </p:txBody>
      </p:sp>
      <p:sp>
        <p:nvSpPr>
          <p:cNvPr id="49155" name="Rectangle 3"/>
          <p:cNvSpPr>
            <a:spLocks noGrp="1" noChangeArrowheads="1"/>
          </p:cNvSpPr>
          <p:nvPr>
            <p:ph idx="1"/>
          </p:nvPr>
        </p:nvSpPr>
        <p:spPr>
          <a:xfrm>
            <a:off x="457200" y="1295400"/>
            <a:ext cx="3048000" cy="4525963"/>
          </a:xfrm>
        </p:spPr>
        <p:txBody>
          <a:bodyPr/>
          <a:lstStyle/>
          <a:p>
            <a:pPr eaLnBrk="1" hangingPunct="1"/>
            <a:r>
              <a:rPr lang="en-US" altLang="en-US" sz="2800" dirty="0" smtClean="0"/>
              <a:t>Shows financial position, as defined by the balances in each of your asset, liabilities, and equity accounts on a given date</a:t>
            </a:r>
            <a:br>
              <a:rPr lang="en-US" altLang="en-US" sz="2800" dirty="0" smtClean="0"/>
            </a:br>
            <a:endParaRPr lang="en-US" altLang="en-US" sz="2800" dirty="0" smtClean="0"/>
          </a:p>
        </p:txBody>
      </p:sp>
      <p:pic>
        <p:nvPicPr>
          <p:cNvPr id="5" name="Picture 4" descr="C:\Users\ELLENO~1\AppData\Local\Temp\SNAGHTML2cb5696.PNG"/>
          <p:cNvPicPr/>
          <p:nvPr/>
        </p:nvPicPr>
        <p:blipFill>
          <a:blip r:embed="rId3" cstate="print"/>
          <a:srcRect/>
          <a:stretch>
            <a:fillRect/>
          </a:stretch>
        </p:blipFill>
        <p:spPr bwMode="auto">
          <a:xfrm>
            <a:off x="3733800" y="1828800"/>
            <a:ext cx="4871002" cy="3636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dirty="0" smtClean="0"/>
              <a:t>Statement of Cash Flows</a:t>
            </a:r>
          </a:p>
        </p:txBody>
      </p:sp>
      <p:sp>
        <p:nvSpPr>
          <p:cNvPr id="50179" name="Rectangle 3"/>
          <p:cNvSpPr>
            <a:spLocks noGrp="1" noChangeArrowheads="1"/>
          </p:cNvSpPr>
          <p:nvPr>
            <p:ph idx="1"/>
          </p:nvPr>
        </p:nvSpPr>
        <p:spPr>
          <a:xfrm>
            <a:off x="457200" y="1828800"/>
            <a:ext cx="3581400" cy="4068763"/>
          </a:xfrm>
        </p:spPr>
        <p:txBody>
          <a:bodyPr/>
          <a:lstStyle/>
          <a:p>
            <a:pPr eaLnBrk="1" hangingPunct="1"/>
            <a:r>
              <a:rPr lang="en-US" altLang="en-US" sz="2400" dirty="0" smtClean="0"/>
              <a:t>Shows detail of cash on the Balance Sheet</a:t>
            </a:r>
          </a:p>
          <a:p>
            <a:pPr eaLnBrk="1" hangingPunct="1"/>
            <a:r>
              <a:rPr lang="en-US" altLang="en-US" sz="2400" dirty="0" smtClean="0"/>
              <a:t>Provides information about investing and financing activities, such as purchasing equipment or borrowing</a:t>
            </a:r>
          </a:p>
        </p:txBody>
      </p:sp>
      <p:pic>
        <p:nvPicPr>
          <p:cNvPr id="5" name="Picture 4" descr="C:\Users\ELLENO~1\AppData\Local\Temp\SNAGHTML2d88c65.PNG"/>
          <p:cNvPicPr/>
          <p:nvPr/>
        </p:nvPicPr>
        <p:blipFill>
          <a:blip r:embed="rId3" cstate="print"/>
          <a:srcRect/>
          <a:stretch>
            <a:fillRect/>
          </a:stretch>
        </p:blipFill>
        <p:spPr bwMode="auto">
          <a:xfrm>
            <a:off x="4114800" y="1981200"/>
            <a:ext cx="4800600" cy="312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dirty="0" smtClean="0"/>
              <a:t>General Ledger</a:t>
            </a:r>
          </a:p>
        </p:txBody>
      </p:sp>
      <p:sp>
        <p:nvSpPr>
          <p:cNvPr id="51203" name="Rectangle 3"/>
          <p:cNvSpPr>
            <a:spLocks noGrp="1" noChangeArrowheads="1"/>
          </p:cNvSpPr>
          <p:nvPr>
            <p:ph idx="1"/>
          </p:nvPr>
        </p:nvSpPr>
        <p:spPr>
          <a:xfrm>
            <a:off x="457200" y="1676401"/>
            <a:ext cx="8305800" cy="2667000"/>
          </a:xfrm>
        </p:spPr>
        <p:txBody>
          <a:bodyPr/>
          <a:lstStyle/>
          <a:p>
            <a:pPr eaLnBrk="1" hangingPunct="1"/>
            <a:r>
              <a:rPr lang="en-US" altLang="en-US" dirty="0" smtClean="0"/>
              <a:t>Shows you all of the activity in all of your accounts for a specific period</a:t>
            </a:r>
          </a:p>
          <a:p>
            <a:pPr eaLnBrk="1" hangingPunct="1"/>
            <a:r>
              <a:rPr lang="en-US" altLang="en-US" dirty="0" smtClean="0"/>
              <a:t>Can omit accounts with no activity and zero balance by selecting In Use under Advanced</a:t>
            </a:r>
          </a:p>
        </p:txBody>
      </p:sp>
      <p:pic>
        <p:nvPicPr>
          <p:cNvPr id="6" name="Picture 5" descr="C:\Users\Deborah\AppData\Local\Temp\SNAGHTML8721678.PNG"/>
          <p:cNvPicPr/>
          <p:nvPr/>
        </p:nvPicPr>
        <p:blipFill>
          <a:blip r:embed="rId3">
            <a:extLst>
              <a:ext uri="{28A0092B-C50C-407E-A947-70E740481C1C}">
                <a14:useLocalDpi xmlns:a14="http://schemas.microsoft.com/office/drawing/2010/main" val="0"/>
              </a:ext>
            </a:extLst>
          </a:blip>
          <a:srcRect/>
          <a:stretch>
            <a:fillRect/>
          </a:stretch>
        </p:blipFill>
        <p:spPr bwMode="auto">
          <a:xfrm>
            <a:off x="1851025" y="3505200"/>
            <a:ext cx="5441950" cy="2526407"/>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dirty="0" smtClean="0"/>
              <a:t>Trial Balance</a:t>
            </a:r>
          </a:p>
        </p:txBody>
      </p:sp>
      <p:sp>
        <p:nvSpPr>
          <p:cNvPr id="52227" name="Rectangle 3"/>
          <p:cNvSpPr>
            <a:spLocks noGrp="1" noChangeArrowheads="1"/>
          </p:cNvSpPr>
          <p:nvPr>
            <p:ph idx="1"/>
          </p:nvPr>
        </p:nvSpPr>
        <p:spPr>
          <a:xfrm>
            <a:off x="457200" y="1676400"/>
            <a:ext cx="3886200" cy="4525963"/>
          </a:xfrm>
        </p:spPr>
        <p:txBody>
          <a:bodyPr/>
          <a:lstStyle/>
          <a:p>
            <a:pPr eaLnBrk="1" hangingPunct="1"/>
            <a:r>
              <a:rPr lang="en-US" altLang="en-US" smtClean="0"/>
              <a:t>Shows the balance of each of the accounts as of a certain date</a:t>
            </a:r>
          </a:p>
          <a:p>
            <a:pPr eaLnBrk="1" hangingPunct="1"/>
            <a:r>
              <a:rPr lang="en-US" altLang="en-US" smtClean="0"/>
              <a:t>The report shows these balances in a Debit and Credit format</a:t>
            </a:r>
          </a:p>
        </p:txBody>
      </p:sp>
      <p:pic>
        <p:nvPicPr>
          <p:cNvPr id="5" name="Picture 4" descr="C:\Users\ELLENO~1\AppData\Local\Temp\SNAGHTML2da5021.PNG"/>
          <p:cNvPicPr/>
          <p:nvPr/>
        </p:nvPicPr>
        <p:blipFill>
          <a:blip r:embed="rId3" cstate="print"/>
          <a:srcRect/>
          <a:stretch>
            <a:fillRect/>
          </a:stretch>
        </p:blipFill>
        <p:spPr bwMode="auto">
          <a:xfrm>
            <a:off x="4343400" y="1752600"/>
            <a:ext cx="4191000"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a:bodyPr>
          <a:lstStyle/>
          <a:p>
            <a:pPr eaLnBrk="1" hangingPunct="1">
              <a:defRPr/>
            </a:pPr>
            <a:r>
              <a:rPr lang="en-US" dirty="0" smtClean="0"/>
              <a:t>Voided/Deleted Transactions Report</a:t>
            </a:r>
          </a:p>
        </p:txBody>
      </p:sp>
      <p:sp>
        <p:nvSpPr>
          <p:cNvPr id="53251" name="Rectangle 3"/>
          <p:cNvSpPr>
            <a:spLocks noGrp="1" noChangeArrowheads="1"/>
          </p:cNvSpPr>
          <p:nvPr>
            <p:ph idx="1"/>
          </p:nvPr>
        </p:nvSpPr>
        <p:spPr>
          <a:xfrm>
            <a:off x="457200" y="1676400"/>
            <a:ext cx="8229600" cy="2209800"/>
          </a:xfrm>
        </p:spPr>
        <p:txBody>
          <a:bodyPr/>
          <a:lstStyle/>
          <a:p>
            <a:pPr eaLnBrk="1" hangingPunct="1"/>
            <a:r>
              <a:rPr lang="en-US" altLang="en-US" sz="2400" dirty="0" smtClean="0"/>
              <a:t>Shows a list of voided or deleted transactions </a:t>
            </a:r>
          </a:p>
          <a:p>
            <a:pPr lvl="1" eaLnBrk="1" hangingPunct="1"/>
            <a:r>
              <a:rPr lang="en-US" altLang="en-US" sz="2400" dirty="0" smtClean="0"/>
              <a:t>Includes when transactions were voided or deleted</a:t>
            </a:r>
          </a:p>
          <a:p>
            <a:pPr eaLnBrk="1" hangingPunct="1"/>
            <a:r>
              <a:rPr lang="en-US" altLang="en-US" sz="2400" dirty="0" smtClean="0"/>
              <a:t>The standard version presents the transaction in a summary format</a:t>
            </a:r>
          </a:p>
        </p:txBody>
      </p:sp>
      <p:pic>
        <p:nvPicPr>
          <p:cNvPr id="5" name="Picture 4" descr="C:\Users\ELLENO~1\AppData\Local\Temp\SNAGHTML2c23715.PNG"/>
          <p:cNvPicPr/>
          <p:nvPr/>
        </p:nvPicPr>
        <p:blipFill>
          <a:blip r:embed="rId3" cstate="print"/>
          <a:srcRect/>
          <a:stretch>
            <a:fillRect/>
          </a:stretch>
        </p:blipFill>
        <p:spPr bwMode="auto">
          <a:xfrm>
            <a:off x="2286000" y="4038600"/>
            <a:ext cx="45720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dirty="0" smtClean="0"/>
              <a:t>Business Management Reports</a:t>
            </a:r>
          </a:p>
        </p:txBody>
      </p:sp>
      <p:sp>
        <p:nvSpPr>
          <p:cNvPr id="54275" name="Rectangle 3"/>
          <p:cNvSpPr>
            <a:spLocks noGrp="1" noChangeArrowheads="1"/>
          </p:cNvSpPr>
          <p:nvPr>
            <p:ph idx="1"/>
          </p:nvPr>
        </p:nvSpPr>
        <p:spPr/>
        <p:txBody>
          <a:bodyPr/>
          <a:lstStyle/>
          <a:p>
            <a:pPr eaLnBrk="1" hangingPunct="1">
              <a:lnSpc>
                <a:spcPct val="90000"/>
              </a:lnSpc>
              <a:spcBef>
                <a:spcPts val="1200"/>
              </a:spcBef>
            </a:pPr>
            <a:r>
              <a:rPr lang="en-US" altLang="en-US" dirty="0" smtClean="0"/>
              <a:t>List Reports:</a:t>
            </a:r>
          </a:p>
          <a:p>
            <a:pPr lvl="1" eaLnBrk="1" hangingPunct="1">
              <a:lnSpc>
                <a:spcPct val="90000"/>
              </a:lnSpc>
              <a:spcBef>
                <a:spcPts val="1200"/>
              </a:spcBef>
            </a:pPr>
            <a:r>
              <a:rPr lang="en-US" altLang="en-US" sz="2000" dirty="0" smtClean="0"/>
              <a:t>Customer Phone List </a:t>
            </a:r>
          </a:p>
          <a:p>
            <a:pPr lvl="1" eaLnBrk="1" hangingPunct="1">
              <a:lnSpc>
                <a:spcPct val="90000"/>
              </a:lnSpc>
              <a:spcBef>
                <a:spcPts val="1200"/>
              </a:spcBef>
            </a:pPr>
            <a:r>
              <a:rPr lang="en-US" altLang="en-US" sz="2000" dirty="0" smtClean="0"/>
              <a:t>Vendor Contact List </a:t>
            </a:r>
          </a:p>
          <a:p>
            <a:pPr lvl="1" eaLnBrk="1" hangingPunct="1">
              <a:lnSpc>
                <a:spcPct val="90000"/>
              </a:lnSpc>
              <a:spcBef>
                <a:spcPts val="1200"/>
              </a:spcBef>
            </a:pPr>
            <a:r>
              <a:rPr lang="en-US" altLang="en-US" sz="2000" dirty="0" smtClean="0"/>
              <a:t>Item Price List </a:t>
            </a:r>
          </a:p>
          <a:p>
            <a:pPr eaLnBrk="1" hangingPunct="1">
              <a:lnSpc>
                <a:spcPct val="90000"/>
              </a:lnSpc>
              <a:spcBef>
                <a:spcPts val="1200"/>
              </a:spcBef>
            </a:pPr>
            <a:r>
              <a:rPr lang="en-US" altLang="en-US" dirty="0" smtClean="0"/>
              <a:t>Banking Reports:</a:t>
            </a:r>
          </a:p>
          <a:p>
            <a:pPr lvl="1" eaLnBrk="1" hangingPunct="1">
              <a:lnSpc>
                <a:spcPct val="90000"/>
              </a:lnSpc>
              <a:spcBef>
                <a:spcPts val="1200"/>
              </a:spcBef>
            </a:pPr>
            <a:r>
              <a:rPr lang="en-US" altLang="en-US" sz="2000" dirty="0" smtClean="0"/>
              <a:t>Check Detail Report </a:t>
            </a:r>
          </a:p>
          <a:p>
            <a:pPr eaLnBrk="1" hangingPunct="1">
              <a:lnSpc>
                <a:spcPct val="90000"/>
              </a:lnSpc>
              <a:spcBef>
                <a:spcPts val="1200"/>
              </a:spcBef>
            </a:pPr>
            <a:r>
              <a:rPr lang="en-US" altLang="en-US" dirty="0" smtClean="0"/>
              <a:t>Accounts Receivable and Accounts Payable Reports: </a:t>
            </a:r>
          </a:p>
          <a:p>
            <a:pPr lvl="1" eaLnBrk="1" hangingPunct="1">
              <a:lnSpc>
                <a:spcPct val="90000"/>
              </a:lnSpc>
              <a:spcBef>
                <a:spcPts val="1200"/>
              </a:spcBef>
            </a:pPr>
            <a:r>
              <a:rPr lang="en-US" altLang="en-US" sz="2000" dirty="0" smtClean="0"/>
              <a:t>Collections Report </a:t>
            </a:r>
          </a:p>
          <a:p>
            <a:pPr lvl="1" eaLnBrk="1" hangingPunct="1">
              <a:lnSpc>
                <a:spcPct val="90000"/>
              </a:lnSpc>
              <a:spcBef>
                <a:spcPts val="1200"/>
              </a:spcBef>
            </a:pPr>
            <a:r>
              <a:rPr lang="en-US" altLang="en-US" sz="2000" dirty="0" smtClean="0"/>
              <a:t>Customer Balance Detail Report </a:t>
            </a:r>
          </a:p>
          <a:p>
            <a:pPr lvl="1" eaLnBrk="1" hangingPunct="1">
              <a:lnSpc>
                <a:spcPct val="90000"/>
              </a:lnSpc>
              <a:spcBef>
                <a:spcPts val="1200"/>
              </a:spcBef>
            </a:pPr>
            <a:r>
              <a:rPr lang="en-US" altLang="en-US" sz="2000" dirty="0" smtClean="0"/>
              <a:t>Vendor Balance Detail Report </a:t>
            </a:r>
          </a:p>
          <a:p>
            <a:pPr lvl="1" eaLnBrk="1" hangingPunct="1">
              <a:lnSpc>
                <a:spcPct val="90000"/>
              </a:lnSpc>
              <a:spcBef>
                <a:spcPts val="1200"/>
              </a:spcBef>
            </a:pPr>
            <a:r>
              <a:rPr lang="en-US" altLang="en-US" sz="2000" dirty="0" smtClean="0"/>
              <a:t>Sales Tax Liability Report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dirty="0" smtClean="0"/>
              <a:t>List Reports</a:t>
            </a:r>
          </a:p>
        </p:txBody>
      </p:sp>
      <p:sp>
        <p:nvSpPr>
          <p:cNvPr id="55299" name="Rectangle 3"/>
          <p:cNvSpPr>
            <a:spLocks noGrp="1" noChangeArrowheads="1"/>
          </p:cNvSpPr>
          <p:nvPr>
            <p:ph idx="1"/>
          </p:nvPr>
        </p:nvSpPr>
        <p:spPr/>
        <p:txBody>
          <a:bodyPr/>
          <a:lstStyle/>
          <a:p>
            <a:pPr eaLnBrk="1" hangingPunct="1"/>
            <a:r>
              <a:rPr lang="en-US" altLang="en-US" smtClean="0"/>
              <a:t>Select the </a:t>
            </a:r>
            <a:r>
              <a:rPr lang="en-US" altLang="en-US" b="1" smtClean="0"/>
              <a:t>Reports </a:t>
            </a:r>
            <a:r>
              <a:rPr lang="en-US" altLang="en-US" smtClean="0"/>
              <a:t>menu, then select </a:t>
            </a:r>
            <a:r>
              <a:rPr lang="en-US" altLang="en-US" b="1" smtClean="0"/>
              <a:t>List,</a:t>
            </a:r>
            <a:r>
              <a:rPr lang="en-US" altLang="en-US" smtClean="0"/>
              <a:t> and then select: </a:t>
            </a:r>
          </a:p>
          <a:p>
            <a:pPr lvl="1" eaLnBrk="1" hangingPunct="1"/>
            <a:r>
              <a:rPr lang="en-US" altLang="en-US" b="1" smtClean="0"/>
              <a:t>Customer Phone List</a:t>
            </a:r>
          </a:p>
          <a:p>
            <a:pPr lvl="1" eaLnBrk="1" hangingPunct="1"/>
            <a:r>
              <a:rPr lang="en-US" altLang="en-US" b="1" smtClean="0"/>
              <a:t>Vendor Contact List</a:t>
            </a:r>
            <a:r>
              <a:rPr lang="en-US" altLang="en-US" smtClean="0"/>
              <a:t> </a:t>
            </a:r>
          </a:p>
          <a:p>
            <a:pPr lvl="1" eaLnBrk="1" hangingPunct="1"/>
            <a:r>
              <a:rPr lang="en-US" altLang="en-US" b="1" smtClean="0"/>
              <a:t>Item Price List</a:t>
            </a:r>
            <a:endParaRPr lang="en-US" altLang="en-US" smtClean="0"/>
          </a:p>
          <a:p>
            <a:pPr eaLnBrk="1" hangingPunct="1"/>
            <a:r>
              <a:rPr lang="en-US" altLang="en-US" smtClean="0"/>
              <a:t>These reports show the corresponding listing</a:t>
            </a:r>
          </a:p>
          <a:p>
            <a:pPr lvl="1" eaLnBrk="1" hangingPunct="1"/>
            <a:endParaRPr lang="en-US"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dirty="0" smtClean="0"/>
              <a:t>Check Detail Report</a:t>
            </a:r>
          </a:p>
        </p:txBody>
      </p:sp>
      <p:sp>
        <p:nvSpPr>
          <p:cNvPr id="56323" name="Rectangle 3"/>
          <p:cNvSpPr>
            <a:spLocks noGrp="1" noChangeArrowheads="1"/>
          </p:cNvSpPr>
          <p:nvPr>
            <p:ph idx="1"/>
          </p:nvPr>
        </p:nvSpPr>
        <p:spPr/>
        <p:txBody>
          <a:bodyPr/>
          <a:lstStyle/>
          <a:p>
            <a:pPr eaLnBrk="1" hangingPunct="1"/>
            <a:r>
              <a:rPr lang="en-US" altLang="en-US" smtClean="0"/>
              <a:t>Shows the detailed expense account information about transactions associated with a Bill Payment</a:t>
            </a:r>
          </a:p>
          <a:p>
            <a:pPr eaLnBrk="1" hangingPunct="1"/>
            <a:r>
              <a:rPr lang="en-US" altLang="en-US" smtClean="0"/>
              <a:t>Useful for tracking Accounts Payable or Payroll</a:t>
            </a:r>
          </a:p>
        </p:txBody>
      </p:sp>
      <p:pic>
        <p:nvPicPr>
          <p:cNvPr id="5" name="Picture 4" descr="C:\Users\ELLENO~1\AppData\Local\Temp\SNAGHTML2bf8949.PNG"/>
          <p:cNvPicPr/>
          <p:nvPr/>
        </p:nvPicPr>
        <p:blipFill>
          <a:blip r:embed="rId3" cstate="print"/>
          <a:srcRect/>
          <a:stretch>
            <a:fillRect/>
          </a:stretch>
        </p:blipFill>
        <p:spPr bwMode="auto">
          <a:xfrm>
            <a:off x="1714500" y="2971800"/>
            <a:ext cx="5715000" cy="31595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dirty="0" smtClean="0"/>
              <a:t>Topics</a:t>
            </a:r>
          </a:p>
        </p:txBody>
      </p:sp>
      <p:sp>
        <p:nvSpPr>
          <p:cNvPr id="36867" name="Rectangle 3"/>
          <p:cNvSpPr>
            <a:spLocks noGrp="1" noChangeArrowheads="1"/>
          </p:cNvSpPr>
          <p:nvPr>
            <p:ph idx="1"/>
          </p:nvPr>
        </p:nvSpPr>
        <p:spPr/>
        <p:txBody>
          <a:bodyPr/>
          <a:lstStyle/>
          <a:p>
            <a:pPr lvl="0">
              <a:spcBef>
                <a:spcPts val="1200"/>
              </a:spcBef>
            </a:pPr>
            <a:r>
              <a:rPr lang="en-US" dirty="0"/>
              <a:t>Types of </a:t>
            </a:r>
            <a:r>
              <a:rPr lang="en-US" dirty="0" smtClean="0"/>
              <a:t>Reports</a:t>
            </a:r>
            <a:endParaRPr lang="en-US" dirty="0"/>
          </a:p>
          <a:p>
            <a:pPr lvl="0">
              <a:spcBef>
                <a:spcPts val="1200"/>
              </a:spcBef>
            </a:pPr>
            <a:r>
              <a:rPr lang="en-US" dirty="0"/>
              <a:t>Cash Versus Accrual </a:t>
            </a:r>
            <a:r>
              <a:rPr lang="en-US" dirty="0" smtClean="0"/>
              <a:t>Reports</a:t>
            </a:r>
            <a:endParaRPr lang="en-US" dirty="0"/>
          </a:p>
          <a:p>
            <a:pPr lvl="0">
              <a:spcBef>
                <a:spcPts val="1200"/>
              </a:spcBef>
            </a:pPr>
            <a:r>
              <a:rPr lang="en-US" dirty="0"/>
              <a:t>Accounting </a:t>
            </a:r>
            <a:r>
              <a:rPr lang="en-US" dirty="0" smtClean="0"/>
              <a:t>Reports</a:t>
            </a:r>
            <a:endParaRPr lang="en-US" dirty="0"/>
          </a:p>
          <a:p>
            <a:pPr lvl="0">
              <a:spcBef>
                <a:spcPts val="1200"/>
              </a:spcBef>
            </a:pPr>
            <a:r>
              <a:rPr lang="en-US" dirty="0"/>
              <a:t>Business Management </a:t>
            </a:r>
            <a:r>
              <a:rPr lang="en-US" dirty="0" smtClean="0"/>
              <a:t>Reports</a:t>
            </a:r>
            <a:endParaRPr lang="en-US" dirty="0"/>
          </a:p>
          <a:p>
            <a:pPr lvl="0">
              <a:spcBef>
                <a:spcPts val="1200"/>
              </a:spcBef>
            </a:pPr>
            <a:r>
              <a:rPr lang="en-US" dirty="0"/>
              <a:t>QuickBooks Graphs </a:t>
            </a:r>
          </a:p>
          <a:p>
            <a:pPr lvl="0">
              <a:spcBef>
                <a:spcPts val="1200"/>
              </a:spcBef>
            </a:pPr>
            <a:r>
              <a:rPr lang="en-US" dirty="0"/>
              <a:t>Building Custom </a:t>
            </a:r>
            <a:r>
              <a:rPr lang="en-US" dirty="0" smtClean="0"/>
              <a:t>Reports</a:t>
            </a:r>
            <a:endParaRPr lang="en-US" dirty="0"/>
          </a:p>
          <a:p>
            <a:pPr lvl="0">
              <a:spcBef>
                <a:spcPts val="1200"/>
              </a:spcBef>
            </a:pPr>
            <a:r>
              <a:rPr lang="en-US" dirty="0"/>
              <a:t>Memorizing </a:t>
            </a:r>
            <a:r>
              <a:rPr lang="en-US" dirty="0" smtClean="0"/>
              <a:t>Reports</a:t>
            </a:r>
            <a:endParaRPr lang="en-US" dirty="0"/>
          </a:p>
          <a:p>
            <a:pPr lvl="0">
              <a:spcBef>
                <a:spcPts val="1200"/>
              </a:spcBef>
            </a:pPr>
            <a:r>
              <a:rPr lang="en-US" dirty="0"/>
              <a:t>Processing Multiple </a:t>
            </a:r>
            <a:r>
              <a:rPr lang="en-US" dirty="0" smtClean="0"/>
              <a:t>Reports</a:t>
            </a:r>
            <a:endParaRPr lang="en-US" dirty="0"/>
          </a:p>
          <a:p>
            <a:pPr lvl="0">
              <a:spcBef>
                <a:spcPts val="1200"/>
              </a:spcBef>
            </a:pPr>
            <a:r>
              <a:rPr lang="en-US" dirty="0"/>
              <a:t>Finding </a:t>
            </a:r>
            <a:r>
              <a:rPr lang="en-US" dirty="0" smtClean="0"/>
              <a:t>Transactions</a:t>
            </a:r>
            <a:endParaRPr lang="en-US" dirty="0"/>
          </a:p>
          <a:p>
            <a:pPr lvl="0">
              <a:spcBef>
                <a:spcPts val="1200"/>
              </a:spcBef>
            </a:pPr>
            <a:r>
              <a:rPr lang="en-US" dirty="0"/>
              <a:t>Exporting Reports to Spreadsheets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smtClean="0"/>
              <a:t>Collections Report</a:t>
            </a:r>
          </a:p>
        </p:txBody>
      </p:sp>
      <p:sp>
        <p:nvSpPr>
          <p:cNvPr id="57347" name="Rectangle 3"/>
          <p:cNvSpPr>
            <a:spLocks noGrp="1" noChangeArrowheads="1"/>
          </p:cNvSpPr>
          <p:nvPr>
            <p:ph idx="1"/>
          </p:nvPr>
        </p:nvSpPr>
        <p:spPr>
          <a:xfrm>
            <a:off x="304800" y="1676400"/>
            <a:ext cx="3200400" cy="4525963"/>
          </a:xfrm>
        </p:spPr>
        <p:txBody>
          <a:bodyPr/>
          <a:lstStyle/>
          <a:p>
            <a:pPr eaLnBrk="1" hangingPunct="1"/>
            <a:r>
              <a:rPr lang="en-US" altLang="en-US" sz="2400" dirty="0" smtClean="0"/>
              <a:t>The Collections Report shows each customer’s outstanding Invoices along with the customer’s telephone number </a:t>
            </a:r>
          </a:p>
        </p:txBody>
      </p:sp>
      <p:pic>
        <p:nvPicPr>
          <p:cNvPr id="5" name="Picture 4" descr="C:\Users\ELLENO~1\AppData\Local\Temp\SNAGHTML2c78a52.PNG"/>
          <p:cNvPicPr/>
          <p:nvPr/>
        </p:nvPicPr>
        <p:blipFill>
          <a:blip r:embed="rId3" cstate="print"/>
          <a:srcRect/>
          <a:stretch>
            <a:fillRect/>
          </a:stretch>
        </p:blipFill>
        <p:spPr bwMode="auto">
          <a:xfrm>
            <a:off x="3581400" y="2438400"/>
            <a:ext cx="52578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smtClean="0"/>
              <a:t>Customer Balance Detail Report</a:t>
            </a:r>
          </a:p>
        </p:txBody>
      </p:sp>
      <p:sp>
        <p:nvSpPr>
          <p:cNvPr id="58371" name="Rectangle 3"/>
          <p:cNvSpPr>
            <a:spLocks noGrp="1" noChangeArrowheads="1"/>
          </p:cNvSpPr>
          <p:nvPr>
            <p:ph idx="1"/>
          </p:nvPr>
        </p:nvSpPr>
        <p:spPr>
          <a:xfrm>
            <a:off x="457200" y="1676400"/>
            <a:ext cx="8229600" cy="4525963"/>
          </a:xfrm>
        </p:spPr>
        <p:txBody>
          <a:bodyPr/>
          <a:lstStyle/>
          <a:p>
            <a:pPr eaLnBrk="1" hangingPunct="1"/>
            <a:r>
              <a:rPr lang="en-US" altLang="en-US" dirty="0" smtClean="0"/>
              <a:t>Shows all transactions that use Accounts Receivable account, including Invoices, Payments, Discounts, and Finance Charges</a:t>
            </a:r>
          </a:p>
          <a:p>
            <a:pPr eaLnBrk="1" hangingPunct="1"/>
            <a:endParaRPr lang="en-US" altLang="en-US" dirty="0" smtClean="0"/>
          </a:p>
        </p:txBody>
      </p:sp>
      <p:pic>
        <p:nvPicPr>
          <p:cNvPr id="5" name="Picture 4" descr="C:\Users\ELLENO~1\AppData\Local\Temp\SNAGHTML2efdd24.PNG"/>
          <p:cNvPicPr/>
          <p:nvPr/>
        </p:nvPicPr>
        <p:blipFill>
          <a:blip r:embed="rId3" cstate="print"/>
          <a:srcRect/>
          <a:stretch>
            <a:fillRect/>
          </a:stretch>
        </p:blipFill>
        <p:spPr bwMode="auto">
          <a:xfrm>
            <a:off x="1959429" y="2667000"/>
            <a:ext cx="5225143"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dirty="0" smtClean="0"/>
              <a:t>Vendor Balance Detail Report</a:t>
            </a:r>
          </a:p>
        </p:txBody>
      </p:sp>
      <p:sp>
        <p:nvSpPr>
          <p:cNvPr id="59395" name="Rectangle 3"/>
          <p:cNvSpPr>
            <a:spLocks noGrp="1" noChangeArrowheads="1"/>
          </p:cNvSpPr>
          <p:nvPr>
            <p:ph idx="1"/>
          </p:nvPr>
        </p:nvSpPr>
        <p:spPr>
          <a:xfrm>
            <a:off x="457200" y="1676400"/>
            <a:ext cx="3124200" cy="4525963"/>
          </a:xfrm>
        </p:spPr>
        <p:txBody>
          <a:bodyPr/>
          <a:lstStyle/>
          <a:p>
            <a:pPr eaLnBrk="1" hangingPunct="1"/>
            <a:r>
              <a:rPr lang="en-US" altLang="en-US" smtClean="0"/>
              <a:t>Shows transactions that use Accounts Payable, including Bills, Bill Credits, Bill Payments, and Discounts</a:t>
            </a:r>
          </a:p>
          <a:p>
            <a:pPr eaLnBrk="1" hangingPunct="1"/>
            <a:endParaRPr lang="en-US" altLang="en-US" smtClean="0"/>
          </a:p>
        </p:txBody>
      </p:sp>
      <p:pic>
        <p:nvPicPr>
          <p:cNvPr id="6" name="Picture 5" descr="C:\Users\ELLENO~1\AppData\Local\Temp\SNAGHTML2df82b5.PNG"/>
          <p:cNvPicPr/>
          <p:nvPr/>
        </p:nvPicPr>
        <p:blipFill>
          <a:blip r:embed="rId3" cstate="print"/>
          <a:srcRect/>
          <a:stretch>
            <a:fillRect/>
          </a:stretch>
        </p:blipFill>
        <p:spPr bwMode="auto">
          <a:xfrm>
            <a:off x="3581400" y="1752600"/>
            <a:ext cx="5062484" cy="34985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dirty="0" smtClean="0"/>
              <a:t>QuickBooks Graphs</a:t>
            </a:r>
          </a:p>
        </p:txBody>
      </p:sp>
      <p:sp>
        <p:nvSpPr>
          <p:cNvPr id="60419" name="Rectangle 9"/>
          <p:cNvSpPr>
            <a:spLocks noGrp="1" noChangeArrowheads="1"/>
          </p:cNvSpPr>
          <p:nvPr>
            <p:ph idx="1"/>
          </p:nvPr>
        </p:nvSpPr>
        <p:spPr>
          <a:xfrm>
            <a:off x="457200" y="1676400"/>
            <a:ext cx="8229600" cy="4525963"/>
          </a:xfrm>
        </p:spPr>
        <p:txBody>
          <a:bodyPr/>
          <a:lstStyle/>
          <a:p>
            <a:pPr eaLnBrk="1" hangingPunct="1"/>
            <a:r>
              <a:rPr lang="en-US" altLang="en-US" dirty="0" smtClean="0"/>
              <a:t>Shows your income and expenses by month as well as a pie chart showing summary of your expenses</a:t>
            </a:r>
          </a:p>
          <a:p>
            <a:pPr lvl="1" eaLnBrk="1" hangingPunct="1"/>
            <a:r>
              <a:rPr lang="en-US" altLang="en-US" dirty="0" smtClean="0"/>
              <a:t>You can view graph by account or customer </a:t>
            </a:r>
          </a:p>
        </p:txBody>
      </p:sp>
      <p:pic>
        <p:nvPicPr>
          <p:cNvPr id="5" name="Picture 4" descr="C:\Users\ELLENO~1\AppData\Local\Temp\SNAGHTML2e69f97.PNG"/>
          <p:cNvPicPr/>
          <p:nvPr/>
        </p:nvPicPr>
        <p:blipFill>
          <a:blip r:embed="rId3" cstate="print"/>
          <a:srcRect/>
          <a:stretch>
            <a:fillRect/>
          </a:stretch>
        </p:blipFill>
        <p:spPr bwMode="auto">
          <a:xfrm>
            <a:off x="2241177" y="3048000"/>
            <a:ext cx="4661647"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304800"/>
            <a:ext cx="8229600" cy="685800"/>
          </a:xfrm>
        </p:spPr>
        <p:txBody>
          <a:bodyPr/>
          <a:lstStyle/>
          <a:p>
            <a:pPr eaLnBrk="1" hangingPunct="1">
              <a:defRPr/>
            </a:pPr>
            <a:r>
              <a:rPr lang="en-US" dirty="0" smtClean="0"/>
              <a:t>Building Custom Reports</a:t>
            </a:r>
          </a:p>
        </p:txBody>
      </p:sp>
      <p:sp>
        <p:nvSpPr>
          <p:cNvPr id="61443" name="Rectangle 3"/>
          <p:cNvSpPr>
            <a:spLocks noGrp="1" noChangeArrowheads="1"/>
          </p:cNvSpPr>
          <p:nvPr>
            <p:ph type="body" sz="half" idx="1"/>
          </p:nvPr>
        </p:nvSpPr>
        <p:spPr>
          <a:xfrm>
            <a:off x="457200" y="1676400"/>
            <a:ext cx="8229600" cy="1724025"/>
          </a:xfrm>
        </p:spPr>
        <p:txBody>
          <a:bodyPr/>
          <a:lstStyle/>
          <a:p>
            <a:pPr eaLnBrk="1" hangingPunct="1">
              <a:lnSpc>
                <a:spcPct val="90000"/>
              </a:lnSpc>
            </a:pPr>
            <a:r>
              <a:rPr lang="en-US" altLang="en-US" dirty="0" smtClean="0"/>
              <a:t>Use the </a:t>
            </a:r>
            <a:r>
              <a:rPr lang="en-US" altLang="en-US" b="1" dirty="0" smtClean="0"/>
              <a:t>Customize Report </a:t>
            </a:r>
            <a:r>
              <a:rPr lang="en-US" altLang="en-US" dirty="0" smtClean="0"/>
              <a:t>button to add or delete columns and change several other formats of the report </a:t>
            </a:r>
          </a:p>
          <a:p>
            <a:pPr eaLnBrk="1" hangingPunct="1">
              <a:lnSpc>
                <a:spcPct val="90000"/>
              </a:lnSpc>
            </a:pPr>
            <a:r>
              <a:rPr lang="en-US" altLang="en-US" dirty="0" smtClean="0"/>
              <a:t>Use the </a:t>
            </a:r>
            <a:r>
              <a:rPr lang="en-US" altLang="en-US" i="1" dirty="0" smtClean="0"/>
              <a:t>Filters</a:t>
            </a:r>
            <a:r>
              <a:rPr lang="en-US" altLang="en-US" dirty="0" smtClean="0"/>
              <a:t> tab on the Modify Report window to narrow the contents of reports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304800"/>
            <a:ext cx="8229600" cy="685800"/>
          </a:xfrm>
        </p:spPr>
        <p:txBody>
          <a:bodyPr/>
          <a:lstStyle/>
          <a:p>
            <a:pPr eaLnBrk="1" hangingPunct="1">
              <a:defRPr/>
            </a:pPr>
            <a:r>
              <a:rPr lang="en-US" dirty="0" smtClean="0"/>
              <a:t>Memorizing Reports</a:t>
            </a:r>
          </a:p>
        </p:txBody>
      </p:sp>
      <p:sp>
        <p:nvSpPr>
          <p:cNvPr id="62467" name="Rectangle 3"/>
          <p:cNvSpPr>
            <a:spLocks noGrp="1" noChangeArrowheads="1"/>
          </p:cNvSpPr>
          <p:nvPr>
            <p:ph type="body" sz="half" idx="1"/>
          </p:nvPr>
        </p:nvSpPr>
        <p:spPr>
          <a:xfrm>
            <a:off x="457200" y="1676400"/>
            <a:ext cx="8229600" cy="4525963"/>
          </a:xfrm>
        </p:spPr>
        <p:txBody>
          <a:bodyPr/>
          <a:lstStyle/>
          <a:p>
            <a:pPr eaLnBrk="1" hangingPunct="1"/>
            <a:r>
              <a:rPr lang="en-US" altLang="en-US" sz="2400" dirty="0" smtClean="0"/>
              <a:t>After you’ve modified a report, you can memorize the format and filtering so that you don’t have to perform all of the modification steps the next time you want to view the report</a:t>
            </a:r>
          </a:p>
          <a:p>
            <a:pPr eaLnBrk="1" hangingPunct="1"/>
            <a:r>
              <a:rPr lang="en-US" altLang="en-US" sz="2400" dirty="0" smtClean="0"/>
              <a:t>Memorizing reports doesn’t memorize the data on the report, only the format, dates, and filtering</a:t>
            </a:r>
          </a:p>
          <a:p>
            <a:pPr eaLnBrk="1" hangingPunct="1"/>
            <a:r>
              <a:rPr lang="en-US" altLang="en-US" sz="2400" dirty="0" smtClean="0"/>
              <a:t>With your report displayed, click </a:t>
            </a:r>
            <a:r>
              <a:rPr lang="en-US" altLang="en-US" sz="2400" b="1" dirty="0" smtClean="0"/>
              <a:t>Memorize</a:t>
            </a:r>
            <a:r>
              <a:rPr lang="en-US" altLang="en-US" sz="2400" dirty="0" smtClean="0"/>
              <a:t> at the top of the report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dirty="0" smtClean="0"/>
              <a:t>Report Groups</a:t>
            </a:r>
          </a:p>
        </p:txBody>
      </p:sp>
      <p:sp>
        <p:nvSpPr>
          <p:cNvPr id="63491" name="Rectangle 3"/>
          <p:cNvSpPr>
            <a:spLocks noGrp="1" noChangeArrowheads="1"/>
          </p:cNvSpPr>
          <p:nvPr>
            <p:ph idx="1"/>
          </p:nvPr>
        </p:nvSpPr>
        <p:spPr/>
        <p:txBody>
          <a:bodyPr/>
          <a:lstStyle/>
          <a:p>
            <a:pPr eaLnBrk="1" hangingPunct="1"/>
            <a:r>
              <a:rPr lang="en-US" altLang="en-US" smtClean="0"/>
              <a:t>Report Groups allows you to combine several reports into a group, so that you can later display and/or print the reports in the group as a batch </a:t>
            </a:r>
          </a:p>
        </p:txBody>
      </p:sp>
      <p:pic>
        <p:nvPicPr>
          <p:cNvPr id="5" name="Picture 4" descr="C:\Users\ELLENO~1\AppData\Local\Temp\SNAGHTML373dbc.PNG"/>
          <p:cNvPicPr>
            <a:picLocks noChangeAspect="1"/>
          </p:cNvPicPr>
          <p:nvPr/>
        </p:nvPicPr>
        <p:blipFill>
          <a:blip r:embed="rId3" cstate="print"/>
          <a:srcRect/>
          <a:stretch>
            <a:fillRect/>
          </a:stretch>
        </p:blipFill>
        <p:spPr bwMode="auto">
          <a:xfrm>
            <a:off x="1591608" y="2819400"/>
            <a:ext cx="5960785"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304800"/>
            <a:ext cx="8229600" cy="685800"/>
          </a:xfrm>
        </p:spPr>
        <p:txBody>
          <a:bodyPr/>
          <a:lstStyle/>
          <a:p>
            <a:pPr eaLnBrk="1" hangingPunct="1">
              <a:defRPr/>
            </a:pPr>
            <a:r>
              <a:rPr lang="en-US" dirty="0" smtClean="0"/>
              <a:t>Processing Multiple Reports</a:t>
            </a:r>
          </a:p>
        </p:txBody>
      </p:sp>
      <p:sp>
        <p:nvSpPr>
          <p:cNvPr id="64515" name="Rectangle 3"/>
          <p:cNvSpPr>
            <a:spLocks noGrp="1" noChangeArrowheads="1"/>
          </p:cNvSpPr>
          <p:nvPr>
            <p:ph type="body" sz="half" idx="1"/>
          </p:nvPr>
        </p:nvSpPr>
        <p:spPr>
          <a:xfrm>
            <a:off x="457200" y="1676400"/>
            <a:ext cx="8150225" cy="4381500"/>
          </a:xfrm>
        </p:spPr>
        <p:txBody>
          <a:bodyPr/>
          <a:lstStyle/>
          <a:p>
            <a:pPr eaLnBrk="1" hangingPunct="1"/>
            <a:r>
              <a:rPr lang="en-US" altLang="en-US" sz="2400" dirty="0" smtClean="0"/>
              <a:t>Select the </a:t>
            </a:r>
            <a:r>
              <a:rPr lang="en-US" altLang="en-US" sz="2400" b="1" dirty="0" smtClean="0"/>
              <a:t>Reports</a:t>
            </a:r>
            <a:r>
              <a:rPr lang="en-US" altLang="en-US" sz="2400" dirty="0" smtClean="0"/>
              <a:t> menu and then select </a:t>
            </a:r>
            <a:r>
              <a:rPr lang="en-US" altLang="en-US" sz="2400" b="1" dirty="0" smtClean="0"/>
              <a:t>Process Multiple Reports</a:t>
            </a:r>
          </a:p>
          <a:p>
            <a:pPr eaLnBrk="1" hangingPunct="1"/>
            <a:r>
              <a:rPr lang="en-US" altLang="en-US" sz="2400" dirty="0" smtClean="0"/>
              <a:t>Select the group from the Select Memorized Reports</a:t>
            </a:r>
            <a:r>
              <a:rPr lang="en-US" altLang="en-US" sz="2400" i="1" dirty="0" smtClean="0"/>
              <a:t> </a:t>
            </a:r>
            <a:r>
              <a:rPr lang="en-US" altLang="en-US" sz="2400" dirty="0" smtClean="0"/>
              <a:t>From</a:t>
            </a:r>
            <a:r>
              <a:rPr lang="en-US" altLang="en-US" sz="2400" i="1" dirty="0" smtClean="0"/>
              <a:t> </a:t>
            </a:r>
            <a:r>
              <a:rPr lang="en-US" altLang="en-US" sz="2400" dirty="0" smtClean="0"/>
              <a:t>drop-down list</a:t>
            </a:r>
          </a:p>
          <a:p>
            <a:pPr eaLnBrk="1" hangingPunct="1"/>
            <a:r>
              <a:rPr lang="en-US" altLang="en-US" sz="2400" dirty="0" smtClean="0"/>
              <a:t>If you don’t want to display or print all the reports in the group, click the checkmark (√) in the left column to remove it</a:t>
            </a:r>
          </a:p>
          <a:p>
            <a:pPr eaLnBrk="1" hangingPunct="1"/>
            <a:r>
              <a:rPr lang="en-US" altLang="en-US" sz="2400" dirty="0" smtClean="0"/>
              <a:t>Click </a:t>
            </a:r>
            <a:r>
              <a:rPr lang="en-US" altLang="en-US" sz="2400" b="1" dirty="0" smtClean="0"/>
              <a:t>Display</a:t>
            </a:r>
            <a:r>
              <a:rPr lang="en-US" altLang="en-US" sz="2400" dirty="0" smtClean="0"/>
              <a:t> to show the reports on the window or click </a:t>
            </a:r>
            <a:r>
              <a:rPr lang="en-US" altLang="en-US" sz="2400" b="1" dirty="0" smtClean="0"/>
              <a:t>Print</a:t>
            </a:r>
            <a:r>
              <a:rPr lang="en-US" altLang="en-US" sz="2400" dirty="0" smtClean="0"/>
              <a:t> to print all the reports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304800"/>
            <a:ext cx="8229600" cy="685800"/>
          </a:xfrm>
        </p:spPr>
        <p:txBody>
          <a:bodyPr/>
          <a:lstStyle/>
          <a:p>
            <a:pPr eaLnBrk="1" hangingPunct="1">
              <a:defRPr/>
            </a:pPr>
            <a:r>
              <a:rPr lang="en-US" dirty="0" smtClean="0"/>
              <a:t>Printing Reports</a:t>
            </a:r>
          </a:p>
        </p:txBody>
      </p:sp>
      <p:sp>
        <p:nvSpPr>
          <p:cNvPr id="65539" name="Rectangle 3"/>
          <p:cNvSpPr>
            <a:spLocks noGrp="1" noChangeArrowheads="1"/>
          </p:cNvSpPr>
          <p:nvPr>
            <p:ph type="body" sz="half" idx="1"/>
          </p:nvPr>
        </p:nvSpPr>
        <p:spPr>
          <a:xfrm>
            <a:off x="457200" y="1676400"/>
            <a:ext cx="8150225" cy="4381500"/>
          </a:xfrm>
        </p:spPr>
        <p:txBody>
          <a:bodyPr/>
          <a:lstStyle/>
          <a:p>
            <a:pPr eaLnBrk="1" hangingPunct="1"/>
            <a:r>
              <a:rPr lang="en-US" altLang="en-US" sz="2800" dirty="0" smtClean="0"/>
              <a:t>Click </a:t>
            </a:r>
            <a:r>
              <a:rPr lang="en-US" altLang="en-US" sz="2800" b="1" dirty="0" smtClean="0"/>
              <a:t>Print</a:t>
            </a:r>
            <a:r>
              <a:rPr lang="en-US" altLang="en-US" sz="2800" dirty="0" smtClean="0"/>
              <a:t> at the top of the window</a:t>
            </a:r>
          </a:p>
          <a:p>
            <a:pPr eaLnBrk="1" hangingPunct="1"/>
            <a:r>
              <a:rPr lang="en-US" altLang="en-US" sz="2800" dirty="0" smtClean="0"/>
              <a:t>Specify the orientation (landscape or portrait) and page-count </a:t>
            </a:r>
          </a:p>
          <a:p>
            <a:pPr eaLnBrk="1" hangingPunct="1"/>
            <a:r>
              <a:rPr lang="en-US" altLang="en-US" sz="2800" b="1" dirty="0" smtClean="0"/>
              <a:t>Fit report to 1 page(s) wide</a:t>
            </a:r>
            <a:r>
              <a:rPr lang="en-US" altLang="en-US" sz="2800" dirty="0" smtClean="0"/>
              <a:t>  and </a:t>
            </a:r>
            <a:br>
              <a:rPr lang="en-US" altLang="en-US" sz="2800" dirty="0" smtClean="0"/>
            </a:br>
            <a:r>
              <a:rPr lang="en-US" altLang="en-US" sz="2800" b="1" dirty="0" smtClean="0"/>
              <a:t>Fit report to 1 page(s) high </a:t>
            </a:r>
            <a:r>
              <a:rPr lang="en-US" altLang="en-US" sz="2800" dirty="0" smtClean="0"/>
              <a:t>reduces the font size of the report so the width of all columns does not exceed page width</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rmAutofit/>
          </a:bodyPr>
          <a:lstStyle/>
          <a:p>
            <a:pPr eaLnBrk="1" hangingPunct="1">
              <a:defRPr/>
            </a:pPr>
            <a:r>
              <a:rPr lang="en-US" dirty="0" smtClean="0"/>
              <a:t>Searching Transactions in Registers</a:t>
            </a:r>
          </a:p>
        </p:txBody>
      </p:sp>
      <p:sp>
        <p:nvSpPr>
          <p:cNvPr id="66563" name="Rectangle 3"/>
          <p:cNvSpPr>
            <a:spLocks noGrp="1" noChangeArrowheads="1"/>
          </p:cNvSpPr>
          <p:nvPr>
            <p:ph idx="1"/>
          </p:nvPr>
        </p:nvSpPr>
        <p:spPr>
          <a:xfrm>
            <a:off x="457200" y="1676400"/>
            <a:ext cx="8153400" cy="4525963"/>
          </a:xfrm>
        </p:spPr>
        <p:txBody>
          <a:bodyPr/>
          <a:lstStyle/>
          <a:p>
            <a:pPr eaLnBrk="1" hangingPunct="1"/>
            <a:r>
              <a:rPr lang="en-US" altLang="en-US" smtClean="0"/>
              <a:t>Use the </a:t>
            </a:r>
            <a:r>
              <a:rPr lang="en-US" altLang="en-US" b="1" smtClean="0"/>
              <a:t>Search </a:t>
            </a:r>
            <a:r>
              <a:rPr lang="en-US" altLang="en-US" smtClean="0"/>
              <a:t>command in the Icon Bar</a:t>
            </a:r>
          </a:p>
          <a:p>
            <a:pPr lvl="1" eaLnBrk="1" hangingPunct="1"/>
            <a:r>
              <a:rPr lang="en-US" altLang="en-US" smtClean="0"/>
              <a:t>Searches fields in all Customers, Vendors, Employees and Transactions</a:t>
            </a:r>
          </a:p>
        </p:txBody>
      </p:sp>
      <p:pic>
        <p:nvPicPr>
          <p:cNvPr id="7" name="Picture 6" descr="C:\Users\ELLENO~1\AppData\Local\Temp\SNAGHTMLf68579.PNG"/>
          <p:cNvPicPr/>
          <p:nvPr/>
        </p:nvPicPr>
        <p:blipFill>
          <a:blip r:embed="rId3" cstate="print"/>
          <a:srcRect/>
          <a:stretch>
            <a:fillRect/>
          </a:stretch>
        </p:blipFill>
        <p:spPr bwMode="auto">
          <a:xfrm>
            <a:off x="3886200" y="2743200"/>
            <a:ext cx="3352800" cy="3352800"/>
          </a:xfrm>
          <a:prstGeom prst="rect">
            <a:avLst/>
          </a:prstGeom>
          <a:noFill/>
          <a:ln w="9525">
            <a:noFill/>
            <a:miter lim="800000"/>
            <a:headEnd/>
            <a:tailEnd/>
          </a:ln>
        </p:spPr>
      </p:pic>
      <p:pic>
        <p:nvPicPr>
          <p:cNvPr id="8" name="Picture 7"/>
          <p:cNvPicPr/>
          <p:nvPr/>
        </p:nvPicPr>
        <p:blipFill>
          <a:blip r:embed="rId4" cstate="print"/>
          <a:srcRect/>
          <a:stretch>
            <a:fillRect/>
          </a:stretch>
        </p:blipFill>
        <p:spPr bwMode="auto">
          <a:xfrm>
            <a:off x="1725295" y="3124200"/>
            <a:ext cx="1621790" cy="8743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smtClean="0"/>
              <a:t>Types of Reports</a:t>
            </a:r>
          </a:p>
        </p:txBody>
      </p:sp>
      <p:sp>
        <p:nvSpPr>
          <p:cNvPr id="38915" name="Rectangle 3"/>
          <p:cNvSpPr>
            <a:spLocks noGrp="1" noChangeArrowheads="1"/>
          </p:cNvSpPr>
          <p:nvPr>
            <p:ph idx="1"/>
          </p:nvPr>
        </p:nvSpPr>
        <p:spPr/>
        <p:txBody>
          <a:bodyPr/>
          <a:lstStyle/>
          <a:p>
            <a:pPr eaLnBrk="1" hangingPunct="1"/>
            <a:r>
              <a:rPr lang="en-US" altLang="en-US" dirty="0" smtClean="0"/>
              <a:t>Two major types of reports in QuickBooks:</a:t>
            </a:r>
          </a:p>
          <a:p>
            <a:pPr lvl="1" eaLnBrk="1" hangingPunct="1"/>
            <a:r>
              <a:rPr lang="en-US" altLang="en-US" dirty="0" smtClean="0"/>
              <a:t>Accounting Reports</a:t>
            </a:r>
          </a:p>
          <a:p>
            <a:pPr lvl="1" eaLnBrk="1" hangingPunct="1"/>
            <a:r>
              <a:rPr lang="en-US" altLang="en-US" dirty="0" smtClean="0"/>
              <a:t>Business Management Reports</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350" y="3810000"/>
            <a:ext cx="7351713"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304800"/>
            <a:ext cx="8229600" cy="685800"/>
          </a:xfrm>
        </p:spPr>
        <p:txBody>
          <a:bodyPr/>
          <a:lstStyle/>
          <a:p>
            <a:pPr eaLnBrk="1" hangingPunct="1">
              <a:defRPr/>
            </a:pPr>
            <a:r>
              <a:rPr lang="en-US" dirty="0" smtClean="0"/>
              <a:t>QuickReports</a:t>
            </a:r>
          </a:p>
        </p:txBody>
      </p:sp>
      <p:sp>
        <p:nvSpPr>
          <p:cNvPr id="67587" name="Rectangle 3"/>
          <p:cNvSpPr>
            <a:spLocks noGrp="1" noChangeArrowheads="1"/>
          </p:cNvSpPr>
          <p:nvPr>
            <p:ph type="body" sz="half" idx="1"/>
          </p:nvPr>
        </p:nvSpPr>
        <p:spPr>
          <a:xfrm>
            <a:off x="457200" y="1447800"/>
            <a:ext cx="8229600" cy="1581150"/>
          </a:xfrm>
        </p:spPr>
        <p:txBody>
          <a:bodyPr/>
          <a:lstStyle/>
          <a:p>
            <a:pPr eaLnBrk="1" hangingPunct="1"/>
            <a:r>
              <a:rPr lang="en-US" altLang="en-US" sz="2800" dirty="0" smtClean="0"/>
              <a:t>Information about a customer, vendor, or item</a:t>
            </a:r>
          </a:p>
          <a:p>
            <a:pPr eaLnBrk="1" hangingPunct="1"/>
            <a:r>
              <a:rPr lang="en-US" altLang="en-US" sz="2800" dirty="0" smtClean="0"/>
              <a:t>Generate </a:t>
            </a:r>
            <a:r>
              <a:rPr lang="en-US" altLang="en-US" sz="2800" dirty="0" err="1" smtClean="0"/>
              <a:t>QuickReports</a:t>
            </a:r>
            <a:r>
              <a:rPr lang="en-US" altLang="en-US" sz="2800" dirty="0" smtClean="0"/>
              <a:t> from account registers, forms, or lists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0" y="3822892"/>
            <a:ext cx="7239000" cy="19683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p:txBody>
          <a:bodyPr/>
          <a:lstStyle/>
          <a:p>
            <a:pPr eaLnBrk="1" hangingPunct="1">
              <a:defRPr/>
            </a:pPr>
            <a:r>
              <a:rPr lang="en-US" dirty="0" smtClean="0"/>
              <a:t>Using QuickZoom</a:t>
            </a:r>
          </a:p>
        </p:txBody>
      </p:sp>
      <p:sp>
        <p:nvSpPr>
          <p:cNvPr id="68611" name="Rectangle 3"/>
          <p:cNvSpPr>
            <a:spLocks noGrp="1" noChangeArrowheads="1"/>
          </p:cNvSpPr>
          <p:nvPr>
            <p:ph idx="1"/>
          </p:nvPr>
        </p:nvSpPr>
        <p:spPr>
          <a:xfrm>
            <a:off x="276225" y="1284288"/>
            <a:ext cx="8229600" cy="1535112"/>
          </a:xfrm>
        </p:spPr>
        <p:txBody>
          <a:bodyPr/>
          <a:lstStyle/>
          <a:p>
            <a:pPr eaLnBrk="1" hangingPunct="1"/>
            <a:r>
              <a:rPr lang="en-US" altLang="en-US" smtClean="0"/>
              <a:t>Convenient feature that allows you to see the detail behind numbers on reports </a:t>
            </a:r>
          </a:p>
          <a:p>
            <a:pPr eaLnBrk="1" hangingPunct="1"/>
            <a:r>
              <a:rPr lang="en-US" altLang="en-US" smtClean="0"/>
              <a:t>Double click to see more detail.</a:t>
            </a:r>
          </a:p>
        </p:txBody>
      </p:sp>
      <p:pic>
        <p:nvPicPr>
          <p:cNvPr id="5" name="Picture 4" descr="C:\Users\Deborah\AppData\Local\Temp\SNAGHTML87f2e4c.PNG"/>
          <p:cNvPicPr/>
          <p:nvPr/>
        </p:nvPicPr>
        <p:blipFill>
          <a:blip r:embed="rId3">
            <a:extLst>
              <a:ext uri="{28A0092B-C50C-407E-A947-70E740481C1C}">
                <a14:useLocalDpi xmlns:a14="http://schemas.microsoft.com/office/drawing/2010/main" val="0"/>
              </a:ext>
            </a:extLst>
          </a:blip>
          <a:srcRect/>
          <a:stretch>
            <a:fillRect/>
          </a:stretch>
        </p:blipFill>
        <p:spPr bwMode="auto">
          <a:xfrm>
            <a:off x="1761524" y="2747645"/>
            <a:ext cx="5620953" cy="3119755"/>
          </a:xfrm>
          <a:prstGeom prst="rect">
            <a:avLst/>
          </a:prstGeom>
          <a:noFill/>
          <a:ln>
            <a:no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normAutofit/>
          </a:bodyPr>
          <a:lstStyle/>
          <a:p>
            <a:pPr eaLnBrk="1" hangingPunct="1">
              <a:defRPr/>
            </a:pPr>
            <a:r>
              <a:rPr lang="en-US" dirty="0" smtClean="0"/>
              <a:t>Exporting a Report to Microsoft Excel</a:t>
            </a:r>
          </a:p>
        </p:txBody>
      </p:sp>
      <p:sp>
        <p:nvSpPr>
          <p:cNvPr id="69635" name="Rectangle 3"/>
          <p:cNvSpPr>
            <a:spLocks noGrp="1" noChangeArrowheads="1"/>
          </p:cNvSpPr>
          <p:nvPr>
            <p:ph idx="1"/>
          </p:nvPr>
        </p:nvSpPr>
        <p:spPr/>
        <p:txBody>
          <a:bodyPr/>
          <a:lstStyle/>
          <a:p>
            <a:pPr eaLnBrk="1" hangingPunct="1"/>
            <a:r>
              <a:rPr lang="en-US" altLang="en-US" sz="3600" smtClean="0"/>
              <a:t>Exporting to Excel to modify reports </a:t>
            </a:r>
          </a:p>
          <a:p>
            <a:pPr eaLnBrk="1" hangingPunct="1"/>
            <a:r>
              <a:rPr lang="en-US" altLang="en-US" sz="3600" smtClean="0"/>
              <a:t>After exporting, you can update the report with QuickBooks data from within Excel</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dirty="0" smtClean="0"/>
              <a:t>Summary of Key Points</a:t>
            </a:r>
          </a:p>
        </p:txBody>
      </p:sp>
      <p:sp>
        <p:nvSpPr>
          <p:cNvPr id="70659" name="Rectangle 3"/>
          <p:cNvSpPr>
            <a:spLocks noGrp="1" noChangeArrowheads="1"/>
          </p:cNvSpPr>
          <p:nvPr>
            <p:ph idx="1"/>
          </p:nvPr>
        </p:nvSpPr>
        <p:spPr/>
        <p:txBody>
          <a:bodyPr/>
          <a:lstStyle/>
          <a:p>
            <a:pPr lvl="0">
              <a:spcBef>
                <a:spcPts val="1200"/>
              </a:spcBef>
            </a:pPr>
            <a:r>
              <a:rPr lang="en-US" dirty="0"/>
              <a:t>Types of Reports</a:t>
            </a:r>
          </a:p>
          <a:p>
            <a:pPr lvl="0">
              <a:spcBef>
                <a:spcPts val="1200"/>
              </a:spcBef>
            </a:pPr>
            <a:r>
              <a:rPr lang="en-US" dirty="0"/>
              <a:t>Cash Versus Accrual Reports</a:t>
            </a:r>
          </a:p>
          <a:p>
            <a:pPr lvl="0">
              <a:spcBef>
                <a:spcPts val="1200"/>
              </a:spcBef>
            </a:pPr>
            <a:r>
              <a:rPr lang="en-US" dirty="0"/>
              <a:t>Accounting Reports</a:t>
            </a:r>
          </a:p>
          <a:p>
            <a:pPr lvl="0">
              <a:spcBef>
                <a:spcPts val="1200"/>
              </a:spcBef>
            </a:pPr>
            <a:r>
              <a:rPr lang="en-US" dirty="0"/>
              <a:t>Business Management Reports</a:t>
            </a:r>
          </a:p>
          <a:p>
            <a:pPr lvl="0">
              <a:spcBef>
                <a:spcPts val="1200"/>
              </a:spcBef>
            </a:pPr>
            <a:r>
              <a:rPr lang="en-US" dirty="0"/>
              <a:t>QuickBooks Graphs </a:t>
            </a:r>
          </a:p>
          <a:p>
            <a:pPr lvl="0">
              <a:spcBef>
                <a:spcPts val="1200"/>
              </a:spcBef>
            </a:pPr>
            <a:r>
              <a:rPr lang="en-US" dirty="0"/>
              <a:t>Building Custom Reports</a:t>
            </a:r>
          </a:p>
          <a:p>
            <a:pPr lvl="0">
              <a:spcBef>
                <a:spcPts val="1200"/>
              </a:spcBef>
            </a:pPr>
            <a:r>
              <a:rPr lang="en-US" dirty="0"/>
              <a:t>Memorizing Reports</a:t>
            </a:r>
          </a:p>
          <a:p>
            <a:pPr lvl="0">
              <a:spcBef>
                <a:spcPts val="1200"/>
              </a:spcBef>
            </a:pPr>
            <a:r>
              <a:rPr lang="en-US" dirty="0"/>
              <a:t>Processing Multiple Reports</a:t>
            </a:r>
          </a:p>
          <a:p>
            <a:pPr lvl="0">
              <a:spcBef>
                <a:spcPts val="1200"/>
              </a:spcBef>
            </a:pPr>
            <a:r>
              <a:rPr lang="en-US" dirty="0"/>
              <a:t>Finding Transactions</a:t>
            </a:r>
          </a:p>
          <a:p>
            <a:pPr lvl="0">
              <a:spcBef>
                <a:spcPts val="1200"/>
              </a:spcBef>
            </a:pPr>
            <a:r>
              <a:rPr lang="en-US" dirty="0"/>
              <a:t>Exporting Reports to Spreadsheets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dirty="0" smtClean="0"/>
              <a:t>Accounting Reports</a:t>
            </a:r>
          </a:p>
        </p:txBody>
      </p:sp>
      <p:sp>
        <p:nvSpPr>
          <p:cNvPr id="39939" name="Rectangle 3"/>
          <p:cNvSpPr>
            <a:spLocks noGrp="1" noChangeArrowheads="1"/>
          </p:cNvSpPr>
          <p:nvPr>
            <p:ph idx="1"/>
          </p:nvPr>
        </p:nvSpPr>
        <p:spPr/>
        <p:txBody>
          <a:bodyPr/>
          <a:lstStyle/>
          <a:p>
            <a:pPr eaLnBrk="1" hangingPunct="1"/>
            <a:r>
              <a:rPr lang="en-US" altLang="en-US" dirty="0" smtClean="0"/>
              <a:t>Contain information about transactions and accounts</a:t>
            </a:r>
          </a:p>
          <a:p>
            <a:pPr eaLnBrk="1" hangingPunct="1"/>
            <a:endParaRPr lang="en-US" altLang="en-US" dirty="0" smtClean="0"/>
          </a:p>
          <a:p>
            <a:pPr lvl="1" eaLnBrk="1" hangingPunct="1"/>
            <a:r>
              <a:rPr lang="en-US" altLang="en-US" dirty="0" smtClean="0"/>
              <a:t>Example: The Profit &amp; Loss report is a summary report of all transactions coded to income and expense accounts for a specified period of time</a:t>
            </a:r>
          </a:p>
          <a:p>
            <a:pPr eaLnBrk="1" hangingPunct="1"/>
            <a:endParaRPr lang="en-US" alt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smtClean="0"/>
              <a:t>Business Management Reports</a:t>
            </a:r>
          </a:p>
        </p:txBody>
      </p:sp>
      <p:sp>
        <p:nvSpPr>
          <p:cNvPr id="40963" name="Rectangle 3"/>
          <p:cNvSpPr>
            <a:spLocks noGrp="1" noChangeArrowheads="1"/>
          </p:cNvSpPr>
          <p:nvPr>
            <p:ph idx="1"/>
          </p:nvPr>
        </p:nvSpPr>
        <p:spPr/>
        <p:txBody>
          <a:bodyPr/>
          <a:lstStyle/>
          <a:p>
            <a:pPr eaLnBrk="1" hangingPunct="1">
              <a:lnSpc>
                <a:spcPct val="90000"/>
              </a:lnSpc>
            </a:pPr>
            <a:r>
              <a:rPr lang="en-US" altLang="en-US" dirty="0" smtClean="0"/>
              <a:t>Used to monitor different activities of a business to help plan workflow and review transactions that have already occurred</a:t>
            </a:r>
          </a:p>
          <a:p>
            <a:pPr eaLnBrk="1" hangingPunct="1">
              <a:lnSpc>
                <a:spcPct val="90000"/>
              </a:lnSpc>
            </a:pPr>
            <a:endParaRPr lang="en-US" altLang="en-US" dirty="0" smtClean="0"/>
          </a:p>
          <a:p>
            <a:pPr eaLnBrk="1" hangingPunct="1">
              <a:lnSpc>
                <a:spcPct val="90000"/>
              </a:lnSpc>
            </a:pPr>
            <a:r>
              <a:rPr lang="en-US" altLang="en-US" dirty="0" smtClean="0"/>
              <a:t>Provide critical information that you need to operate your business</a:t>
            </a:r>
          </a:p>
          <a:p>
            <a:pPr eaLnBrk="1" hangingPunct="1">
              <a:lnSpc>
                <a:spcPct val="90000"/>
              </a:lnSpc>
            </a:pPr>
            <a:endParaRPr lang="en-US" altLang="en-US" dirty="0" smtClean="0"/>
          </a:p>
          <a:p>
            <a:pPr lvl="1" eaLnBrk="1" hangingPunct="1">
              <a:lnSpc>
                <a:spcPct val="90000"/>
              </a:lnSpc>
            </a:pPr>
            <a:r>
              <a:rPr lang="en-US" altLang="en-US" dirty="0" smtClean="0"/>
              <a:t>Example: The Customer Contact List report shows addresses, phone numbers, fax numbers, and other information about Customers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smtClean="0"/>
              <a:t>Cash vs. Accrual Reports</a:t>
            </a:r>
          </a:p>
        </p:txBody>
      </p:sp>
      <p:sp>
        <p:nvSpPr>
          <p:cNvPr id="41987" name="Rectangle 9"/>
          <p:cNvSpPr>
            <a:spLocks noGrp="1" noChangeArrowheads="1"/>
          </p:cNvSpPr>
          <p:nvPr>
            <p:ph idx="1"/>
          </p:nvPr>
        </p:nvSpPr>
        <p:spPr>
          <a:xfrm>
            <a:off x="457200" y="1676400"/>
            <a:ext cx="2971800" cy="4525963"/>
          </a:xfrm>
        </p:spPr>
        <p:txBody>
          <a:bodyPr/>
          <a:lstStyle/>
          <a:p>
            <a:pPr eaLnBrk="1" hangingPunct="1">
              <a:lnSpc>
                <a:spcPct val="80000"/>
              </a:lnSpc>
            </a:pPr>
            <a:r>
              <a:rPr lang="en-US" altLang="en-US" sz="2800" dirty="0" smtClean="0"/>
              <a:t>Set default for all summary reports to the cash or accrual basis </a:t>
            </a:r>
          </a:p>
          <a:p>
            <a:pPr eaLnBrk="1" hangingPunct="1">
              <a:lnSpc>
                <a:spcPct val="80000"/>
              </a:lnSpc>
            </a:pPr>
            <a:r>
              <a:rPr lang="en-US" altLang="en-US" sz="2800" dirty="0" smtClean="0"/>
              <a:t>You can always switch between cash and accrual reports by modifying reports</a:t>
            </a:r>
          </a:p>
        </p:txBody>
      </p:sp>
      <p:pic>
        <p:nvPicPr>
          <p:cNvPr id="5" name="Picture 4" descr="C:\Users\Shelley\AppData\Local\Temp\SNAGHTML3a64ac.PNG"/>
          <p:cNvPicPr/>
          <p:nvPr/>
        </p:nvPicPr>
        <p:blipFill>
          <a:blip r:embed="rId3" cstate="print"/>
          <a:srcRect/>
          <a:stretch>
            <a:fillRect/>
          </a:stretch>
        </p:blipFill>
        <p:spPr bwMode="auto">
          <a:xfrm>
            <a:off x="3505200" y="1905000"/>
            <a:ext cx="5399405" cy="34541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smtClean="0"/>
              <a:t>Accounting Reports</a:t>
            </a:r>
          </a:p>
        </p:txBody>
      </p:sp>
      <p:sp>
        <p:nvSpPr>
          <p:cNvPr id="43011" name="Rectangle 3"/>
          <p:cNvSpPr>
            <a:spLocks noGrp="1" noChangeArrowheads="1"/>
          </p:cNvSpPr>
          <p:nvPr>
            <p:ph idx="1"/>
          </p:nvPr>
        </p:nvSpPr>
        <p:spPr/>
        <p:txBody>
          <a:bodyPr/>
          <a:lstStyle/>
          <a:p>
            <a:pPr eaLnBrk="1" hangingPunct="1">
              <a:lnSpc>
                <a:spcPct val="90000"/>
              </a:lnSpc>
            </a:pPr>
            <a:r>
              <a:rPr lang="en-US" altLang="en-US" dirty="0" smtClean="0"/>
              <a:t>Profit &amp; Loss Standard</a:t>
            </a:r>
          </a:p>
          <a:p>
            <a:pPr eaLnBrk="1" hangingPunct="1">
              <a:lnSpc>
                <a:spcPct val="90000"/>
              </a:lnSpc>
            </a:pPr>
            <a:r>
              <a:rPr lang="en-US" altLang="en-US" dirty="0" smtClean="0"/>
              <a:t>Profit &amp; Loss by Class Report </a:t>
            </a:r>
          </a:p>
          <a:p>
            <a:pPr eaLnBrk="1" hangingPunct="1">
              <a:lnSpc>
                <a:spcPct val="90000"/>
              </a:lnSpc>
            </a:pPr>
            <a:r>
              <a:rPr lang="en-US" altLang="en-US" dirty="0" smtClean="0"/>
              <a:t>Profit &amp; Loss by Job Report </a:t>
            </a:r>
          </a:p>
          <a:p>
            <a:pPr eaLnBrk="1" hangingPunct="1">
              <a:lnSpc>
                <a:spcPct val="90000"/>
              </a:lnSpc>
            </a:pPr>
            <a:r>
              <a:rPr lang="en-US" altLang="en-US" dirty="0" smtClean="0"/>
              <a:t>Balance Sheet </a:t>
            </a:r>
          </a:p>
          <a:p>
            <a:pPr eaLnBrk="1" hangingPunct="1">
              <a:lnSpc>
                <a:spcPct val="90000"/>
              </a:lnSpc>
            </a:pPr>
            <a:r>
              <a:rPr lang="en-US" altLang="en-US" dirty="0" smtClean="0"/>
              <a:t>Statement of Cash Flows </a:t>
            </a:r>
          </a:p>
          <a:p>
            <a:pPr eaLnBrk="1" hangingPunct="1">
              <a:lnSpc>
                <a:spcPct val="90000"/>
              </a:lnSpc>
            </a:pPr>
            <a:r>
              <a:rPr lang="en-US" altLang="en-US" dirty="0" smtClean="0"/>
              <a:t>General Ledger </a:t>
            </a:r>
          </a:p>
          <a:p>
            <a:pPr eaLnBrk="1" hangingPunct="1">
              <a:lnSpc>
                <a:spcPct val="90000"/>
              </a:lnSpc>
            </a:pPr>
            <a:r>
              <a:rPr lang="en-US" altLang="en-US" dirty="0" smtClean="0"/>
              <a:t>Trial Balance</a:t>
            </a:r>
          </a:p>
          <a:p>
            <a:pPr eaLnBrk="1" hangingPunct="1">
              <a:lnSpc>
                <a:spcPct val="90000"/>
              </a:lnSpc>
            </a:pPr>
            <a:r>
              <a:rPr lang="en-US" altLang="en-US" dirty="0" smtClean="0"/>
              <a:t>Voided/Deleted Transactions</a:t>
            </a:r>
          </a:p>
          <a:p>
            <a:pPr eaLnBrk="1" hangingPunct="1">
              <a:lnSpc>
                <a:spcPct val="90000"/>
              </a:lnSpc>
              <a:buNone/>
            </a:pPr>
            <a:endParaRPr lang="en-US" alt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dirty="0" smtClean="0"/>
              <a:t>Profit and Loss Report</a:t>
            </a:r>
          </a:p>
        </p:txBody>
      </p:sp>
      <p:pic>
        <p:nvPicPr>
          <p:cNvPr id="4" name="Content Placeholder 3" descr="C:\Users\ELLENO~1\AppData\Local\Temp\SNAGHTML2d4bc3b.PNG"/>
          <p:cNvPicPr>
            <a:picLocks noGrp="1"/>
          </p:cNvPicPr>
          <p:nvPr>
            <p:ph idx="1"/>
          </p:nvPr>
        </p:nvPicPr>
        <p:blipFill>
          <a:blip r:embed="rId3" cstate="print"/>
          <a:srcRect/>
          <a:stretch>
            <a:fillRect/>
          </a:stretch>
        </p:blipFill>
        <p:spPr bwMode="auto">
          <a:xfrm>
            <a:off x="1024046" y="1676400"/>
            <a:ext cx="6943508"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pPr eaLnBrk="1" hangingPunct="1">
              <a:defRPr/>
            </a:pPr>
            <a:r>
              <a:rPr lang="en-US" dirty="0" smtClean="0"/>
              <a:t>Analyzing the Profit &amp; Loss Report</a:t>
            </a:r>
          </a:p>
        </p:txBody>
      </p:sp>
      <p:sp>
        <p:nvSpPr>
          <p:cNvPr id="46083" name="Rectangle 7"/>
          <p:cNvSpPr>
            <a:spLocks noGrp="1" noChangeArrowheads="1"/>
          </p:cNvSpPr>
          <p:nvPr>
            <p:ph idx="1"/>
          </p:nvPr>
        </p:nvSpPr>
        <p:spPr/>
        <p:txBody>
          <a:bodyPr/>
          <a:lstStyle/>
          <a:p>
            <a:pPr eaLnBrk="1" hangingPunct="1">
              <a:lnSpc>
                <a:spcPct val="90000"/>
              </a:lnSpc>
            </a:pPr>
            <a:r>
              <a:rPr lang="en-US" altLang="en-US" smtClean="0"/>
              <a:t>The first section shows the total of each of your income accounts </a:t>
            </a:r>
          </a:p>
          <a:p>
            <a:pPr eaLnBrk="1" hangingPunct="1">
              <a:lnSpc>
                <a:spcPct val="90000"/>
              </a:lnSpc>
            </a:pPr>
            <a:r>
              <a:rPr lang="en-US" altLang="en-US" smtClean="0"/>
              <a:t>The next section shows your Cost of Goods Sold accounts (costs of the products you sell) </a:t>
            </a:r>
          </a:p>
          <a:p>
            <a:pPr eaLnBrk="1" hangingPunct="1">
              <a:lnSpc>
                <a:spcPct val="90000"/>
              </a:lnSpc>
            </a:pPr>
            <a:r>
              <a:rPr lang="en-US" altLang="en-US" smtClean="0"/>
              <a:t>At the bottom of the report, shows Net Income – the amount of your revenue less your Cost of Goods Sold and your operating expenses</a:t>
            </a:r>
          </a:p>
          <a:p>
            <a:pPr eaLnBrk="1" hangingPunct="1">
              <a:lnSpc>
                <a:spcPct val="90000"/>
              </a:lnSpc>
            </a:pPr>
            <a:endParaRPr lang="en-US" altLang="en-US"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Expenses-14</Template>
  <TotalTime>2292433</TotalTime>
  <Words>1047</Words>
  <Application>Microsoft Office PowerPoint</Application>
  <PresentationFormat>On-screen Show (4:3)</PresentationFormat>
  <Paragraphs>174</Paragraphs>
  <Slides>33</Slides>
  <Notes>33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Intuit Template_v1_040308</vt:lpstr>
      <vt:lpstr>TCLayout.ActiveDocument.1</vt:lpstr>
      <vt:lpstr>Reports</vt:lpstr>
      <vt:lpstr>Topics</vt:lpstr>
      <vt:lpstr>Types of Reports</vt:lpstr>
      <vt:lpstr>Accounting Reports</vt:lpstr>
      <vt:lpstr>Business Management Reports</vt:lpstr>
      <vt:lpstr>Cash vs. Accrual Reports</vt:lpstr>
      <vt:lpstr>Accounting Reports</vt:lpstr>
      <vt:lpstr>Profit and Loss Report</vt:lpstr>
      <vt:lpstr>Analyzing the Profit &amp; Loss Report</vt:lpstr>
      <vt:lpstr>Profit and Loss by Class</vt:lpstr>
      <vt:lpstr>Profit and Loss By Job</vt:lpstr>
      <vt:lpstr>Balance Sheet</vt:lpstr>
      <vt:lpstr>Statement of Cash Flows</vt:lpstr>
      <vt:lpstr>General Ledger</vt:lpstr>
      <vt:lpstr>Trial Balance</vt:lpstr>
      <vt:lpstr>Voided/Deleted Transactions Report</vt:lpstr>
      <vt:lpstr>Business Management Reports</vt:lpstr>
      <vt:lpstr>List Reports</vt:lpstr>
      <vt:lpstr>Check Detail Report</vt:lpstr>
      <vt:lpstr>Collections Report</vt:lpstr>
      <vt:lpstr>Customer Balance Detail Report</vt:lpstr>
      <vt:lpstr>Vendor Balance Detail Report</vt:lpstr>
      <vt:lpstr>QuickBooks Graphs</vt:lpstr>
      <vt:lpstr>Building Custom Reports</vt:lpstr>
      <vt:lpstr>Memorizing Reports</vt:lpstr>
      <vt:lpstr>Report Groups</vt:lpstr>
      <vt:lpstr>Processing Multiple Reports</vt:lpstr>
      <vt:lpstr>Printing Reports</vt:lpstr>
      <vt:lpstr>Searching Transactions in Registers</vt:lpstr>
      <vt:lpstr>QuickReports</vt:lpstr>
      <vt:lpstr>Using QuickZoom</vt:lpstr>
      <vt:lpstr>Exporting a Report to Microsoft Excel</vt:lpstr>
      <vt:lpstr>Summary of Key Points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 Reports and Graphs</dc:title>
  <dc:creator>The Sleeter Group, Inc.</dc:creator>
  <cp:lastModifiedBy>brewster</cp:lastModifiedBy>
  <cp:revision>210</cp:revision>
  <dcterms:created xsi:type="dcterms:W3CDTF">2004-06-08T17:25:39Z</dcterms:created>
  <dcterms:modified xsi:type="dcterms:W3CDTF">2013-10-25T16:53:51Z</dcterms:modified>
</cp:coreProperties>
</file>